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693" r:id="rId2"/>
  </p:sldMasterIdLst>
  <p:notesMasterIdLst>
    <p:notesMasterId r:id="rId48"/>
  </p:notesMasterIdLst>
  <p:handoutMasterIdLst>
    <p:handoutMasterId r:id="rId49"/>
  </p:handoutMasterIdLst>
  <p:sldIdLst>
    <p:sldId id="415" r:id="rId3"/>
    <p:sldId id="534" r:id="rId4"/>
    <p:sldId id="426" r:id="rId5"/>
    <p:sldId id="479" r:id="rId6"/>
    <p:sldId id="509" r:id="rId7"/>
    <p:sldId id="486" r:id="rId8"/>
    <p:sldId id="487" r:id="rId9"/>
    <p:sldId id="495" r:id="rId10"/>
    <p:sldId id="488" r:id="rId11"/>
    <p:sldId id="489" r:id="rId12"/>
    <p:sldId id="490" r:id="rId13"/>
    <p:sldId id="491" r:id="rId14"/>
    <p:sldId id="471" r:id="rId15"/>
    <p:sldId id="494" r:id="rId16"/>
    <p:sldId id="432" r:id="rId17"/>
    <p:sldId id="499" r:id="rId18"/>
    <p:sldId id="436" r:id="rId19"/>
    <p:sldId id="546" r:id="rId20"/>
    <p:sldId id="496" r:id="rId21"/>
    <p:sldId id="493" r:id="rId22"/>
    <p:sldId id="497" r:id="rId23"/>
    <p:sldId id="498" r:id="rId24"/>
    <p:sldId id="482" r:id="rId25"/>
    <p:sldId id="483" r:id="rId26"/>
    <p:sldId id="485" r:id="rId27"/>
    <p:sldId id="461" r:id="rId28"/>
    <p:sldId id="472" r:id="rId29"/>
    <p:sldId id="473" r:id="rId30"/>
    <p:sldId id="500" r:id="rId31"/>
    <p:sldId id="510" r:id="rId32"/>
    <p:sldId id="511" r:id="rId33"/>
    <p:sldId id="512" r:id="rId34"/>
    <p:sldId id="474" r:id="rId35"/>
    <p:sldId id="476" r:id="rId36"/>
    <p:sldId id="475" r:id="rId37"/>
    <p:sldId id="505" r:id="rId38"/>
    <p:sldId id="501" r:id="rId39"/>
    <p:sldId id="502" r:id="rId40"/>
    <p:sldId id="503" r:id="rId41"/>
    <p:sldId id="507" r:id="rId42"/>
    <p:sldId id="506" r:id="rId43"/>
    <p:sldId id="547" r:id="rId44"/>
    <p:sldId id="548" r:id="rId45"/>
    <p:sldId id="468" r:id="rId46"/>
    <p:sldId id="443" r:id="rId47"/>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e Arias Bustamante" initials="JA" lastIdx="1" clrIdx="0"/>
  <p:cmAuthor id="1" name="Jose" initials="J" lastIdx="3" clrIdx="1"/>
  <p:cmAuthor id="2" name="jarias" initials="j" lastIdx="3" clrIdx="2"/>
  <p:cmAuthor id="3" name="Familia Arias Milla" initials="FAM" lastIdx="1" clrIdx="3"/>
  <p:cmAuthor id="4" name="Jose Arias Bustamante" initials="" lastIdx="4" clrIdx="4"/>
  <p:cmAuthor id="5" name="XP Patron" initials="XP" lastIdx="9" clrIdx="5"/>
  <p:cmAuthor id="6" name="M V" initials="MV" lastIdx="5" clrIdx="6">
    <p:extLst>
      <p:ext uri="{19B8F6BF-5375-455C-9EA6-DF929625EA0E}">
        <p15:presenceInfo xmlns:p15="http://schemas.microsoft.com/office/powerpoint/2012/main" userId="48913e33-6309-41f5-9e64-7f78814d2d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95883" autoAdjust="0"/>
  </p:normalViewPr>
  <p:slideViewPr>
    <p:cSldViewPr>
      <p:cViewPr varScale="1">
        <p:scale>
          <a:sx n="96" d="100"/>
          <a:sy n="96" d="100"/>
        </p:scale>
        <p:origin x="109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1B4D9F-2A9F-F244-93A7-D40262894547}" type="datetimeFigureOut">
              <a:rPr lang="en-US" smtClean="0"/>
              <a:t>10/6/2021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3C5AFC-2C17-9541-B6FC-3133CD724790}" type="slidenum">
              <a:rPr lang="en-US" smtClean="0"/>
              <a:t>‹#›</a:t>
            </a:fld>
            <a:endParaRPr lang="en-US"/>
          </a:p>
        </p:txBody>
      </p:sp>
    </p:spTree>
    <p:extLst>
      <p:ext uri="{BB962C8B-B14F-4D97-AF65-F5344CB8AC3E}">
        <p14:creationId xmlns:p14="http://schemas.microsoft.com/office/powerpoint/2010/main" val="91841689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1T23:22:15.510"/>
    </inkml:context>
    <inkml:brush xml:id="br0">
      <inkml:brushProperty name="width" value="0.35" units="cm"/>
      <inkml:brushProperty name="height" value="0.35" units="cm"/>
      <inkml:brushProperty name="color" value="#E71224"/>
      <inkml:brushProperty name="ignorePressure" value="1"/>
    </inkml:brush>
  </inkml:definitions>
  <inkml:trace contextRef="#ctx0" brushRef="#br0">3201 1,'-1800'0,"1695"3,1 5,1 4,0 5,-33 13,59-8,2 4,1 3,-46 27,22-17,58-25,-34 18,62-26,0 1,1 0,0 0,0 1,1 1,0 0,1 0,-1 2,-31 35,23-28,1 1,1 1,1 0,-11 20,16-20,0 0,2 1,0 0,2 1,0-1,1 1,1 0,2 0,0 1,1-1,1 0,2 13,-1-27,1 0,0 0,0 0,1-1,0 1,0-1,1 0,0 1,0-2,1 1,0 0,0-1,0 0,1 0,0-1,0 1,1-1,-1-1,4 3,10 5,1 0,0-1,1-1,0-2,1 0,3 0,24 5,1-2,0-3,2-1,161 8,-108-9,-7 1,653 27,531-35,-1237 1,1-3,33-5,-61 5,1-2,-2 0,1 0,0-2,-1 0,-1-1,15-9,26-17,-12 7,-1-2,25-21,-61 42,0 1,-1-1,0-1,-1 1,0-2,0 1,-1 0,0-1,-1 0,0-1,-1 1,2-5,-1-3,-1 0,-1 0,-1 0,0 0,-1 0,-1 0,-2-8,0-50,2 28,-3 0,-7-34,8 69,-1 0,0 0,-1 0,0 0,-1 1,-1 0,0 0,0 0,-2 1,1 0,-9-9,9 13,0 0,0 1,-1 0,0 0,0 1,0 0,-1 0,0 1,-6-3,-13-2,0 1,-16-2,17 4,0-1,-23-10,-107-55,111 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59BD7-7F15-45BF-997C-116FABAB1A95}" type="datetimeFigureOut">
              <a:rPr lang="en-CA" smtClean="0"/>
              <a:pPr/>
              <a:t>2021-10-06</a:t>
            </a:fld>
            <a:endParaRPr lang="en-CA"/>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CA"/>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76D3B-A965-4406-B40B-DBF3A8BB903B}" type="slidenum">
              <a:rPr lang="en-CA" smtClean="0"/>
              <a:pPr/>
              <a:t>‹#›</a:t>
            </a:fld>
            <a:endParaRPr lang="en-CA"/>
          </a:p>
        </p:txBody>
      </p:sp>
    </p:spTree>
    <p:extLst>
      <p:ext uri="{BB962C8B-B14F-4D97-AF65-F5344CB8AC3E}">
        <p14:creationId xmlns:p14="http://schemas.microsoft.com/office/powerpoint/2010/main" val="1065497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elp-nv.qsrinternational.com/12/win/v12.1.99-d3ea61/Content/vizualizations/charts.htm" TargetMode="External"/><Relationship Id="rId7" Type="http://schemas.openxmlformats.org/officeDocument/2006/relationships/hyperlink" Target="https://help-nv.qsrinternational.com/12/win/v12.1.99-d3ea61/Content/vizualizations/project-maps.ht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help-nv.qsrinternational.com/12/win/v12.1.99-d3ea61/Content/vizualizations/concept-maps.htm" TargetMode="External"/><Relationship Id="rId5" Type="http://schemas.openxmlformats.org/officeDocument/2006/relationships/hyperlink" Target="https://help-nv.qsrinternational.com/12/win/v12.1.99-d3ea61/Content/vizualizations/mind-maps.htm" TargetMode="External"/><Relationship Id="rId4" Type="http://schemas.openxmlformats.org/officeDocument/2006/relationships/hyperlink" Target="https://help-nv.qsrinternational.com/12/win/v12.1.99-d3ea61/Content/vizualizations/hierarchy-charts.ht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a:t>
            </a:fld>
            <a:endParaRPr lang="en-CA"/>
          </a:p>
        </p:txBody>
      </p:sp>
    </p:spTree>
    <p:extLst>
      <p:ext uri="{BB962C8B-B14F-4D97-AF65-F5344CB8AC3E}">
        <p14:creationId xmlns:p14="http://schemas.microsoft.com/office/powerpoint/2010/main" val="21934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a:t>
            </a:r>
            <a:r>
              <a:rPr lang="en-US" baseline="0" dirty="0"/>
              <a:t> IDs for? </a:t>
            </a:r>
            <a:r>
              <a:rPr lang="en-US" dirty="0"/>
              <a:t>Code</a:t>
            </a:r>
            <a:r>
              <a:rPr lang="en-US" baseline="0" dirty="0"/>
              <a:t> in teams (code the first 20 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the ‘Form’ tab? (perspective: respondent vs. researcher)</a:t>
            </a:r>
          </a:p>
        </p:txBody>
      </p:sp>
      <p:sp>
        <p:nvSpPr>
          <p:cNvPr id="4" name="Slide Number Placeholder 3"/>
          <p:cNvSpPr>
            <a:spLocks noGrp="1"/>
          </p:cNvSpPr>
          <p:nvPr>
            <p:ph type="sldNum" sz="quarter" idx="5"/>
          </p:nvPr>
        </p:nvSpPr>
        <p:spPr/>
        <p:txBody>
          <a:bodyPr/>
          <a:lstStyle/>
          <a:p>
            <a:fld id="{69676D3B-A965-4406-B40B-DBF3A8BB903B}" type="slidenum">
              <a:rPr lang="en-CA" smtClean="0"/>
              <a:pPr/>
              <a:t>21</a:t>
            </a:fld>
            <a:endParaRPr lang="en-CA"/>
          </a:p>
        </p:txBody>
      </p:sp>
    </p:spTree>
    <p:extLst>
      <p:ext uri="{BB962C8B-B14F-4D97-AF65-F5344CB8AC3E}">
        <p14:creationId xmlns:p14="http://schemas.microsoft.com/office/powerpoint/2010/main" val="269110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the ‘Form’ tab? (perspective: respondent vs. researcher)</a:t>
            </a:r>
          </a:p>
        </p:txBody>
      </p:sp>
      <p:sp>
        <p:nvSpPr>
          <p:cNvPr id="4" name="Slide Number Placeholder 3"/>
          <p:cNvSpPr>
            <a:spLocks noGrp="1"/>
          </p:cNvSpPr>
          <p:nvPr>
            <p:ph type="sldNum" sz="quarter" idx="5"/>
          </p:nvPr>
        </p:nvSpPr>
        <p:spPr/>
        <p:txBody>
          <a:bodyPr/>
          <a:lstStyle/>
          <a:p>
            <a:fld id="{69676D3B-A965-4406-B40B-DBF3A8BB903B}" type="slidenum">
              <a:rPr lang="en-CA" smtClean="0"/>
              <a:pPr/>
              <a:t>22</a:t>
            </a:fld>
            <a:endParaRPr lang="en-CA"/>
          </a:p>
        </p:txBody>
      </p:sp>
    </p:spTree>
    <p:extLst>
      <p:ext uri="{BB962C8B-B14F-4D97-AF65-F5344CB8AC3E}">
        <p14:creationId xmlns:p14="http://schemas.microsoft.com/office/powerpoint/2010/main" val="347073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23</a:t>
            </a:fld>
            <a:endParaRPr lang="en-CA"/>
          </a:p>
        </p:txBody>
      </p:sp>
    </p:spTree>
    <p:extLst>
      <p:ext uri="{BB962C8B-B14F-4D97-AF65-F5344CB8AC3E}">
        <p14:creationId xmlns:p14="http://schemas.microsoft.com/office/powerpoint/2010/main" val="4256323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9676D3B-A965-4406-B40B-DBF3A8BB903B}" type="slidenum">
              <a:rPr lang="en-CA" smtClean="0"/>
              <a:pPr/>
              <a:t>27</a:t>
            </a:fld>
            <a:endParaRPr lang="en-CA"/>
          </a:p>
        </p:txBody>
      </p:sp>
    </p:spTree>
    <p:extLst>
      <p:ext uri="{BB962C8B-B14F-4D97-AF65-F5344CB8AC3E}">
        <p14:creationId xmlns:p14="http://schemas.microsoft.com/office/powerpoint/2010/main" val="424854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Get started</a:t>
            </a:r>
            <a:r>
              <a:rPr lang="en-US" sz="1200" b="0" i="0" kern="1200" dirty="0">
                <a:solidFill>
                  <a:schemeClr val="tx1"/>
                </a:solidFill>
                <a:effectLst/>
                <a:latin typeface="+mn-lt"/>
                <a:ea typeface="+mn-ea"/>
                <a:cs typeface="+mn-cs"/>
              </a:rPr>
              <a:t>—set out and review initial ideas, hunches or theories related to your research question.</a:t>
            </a:r>
          </a:p>
          <a:p>
            <a:r>
              <a:rPr lang="en-US" sz="1200" b="1" i="0" kern="1200" dirty="0">
                <a:solidFill>
                  <a:schemeClr val="tx1"/>
                </a:solidFill>
                <a:effectLst/>
                <a:latin typeface="+mn-lt"/>
                <a:ea typeface="+mn-ea"/>
                <a:cs typeface="+mn-cs"/>
              </a:rPr>
              <a:t>Research design and data collection</a:t>
            </a:r>
            <a:r>
              <a:rPr lang="en-US" sz="1200" b="0" i="0" kern="1200" dirty="0">
                <a:solidFill>
                  <a:schemeClr val="tx1"/>
                </a:solidFill>
                <a:effectLst/>
                <a:latin typeface="+mn-lt"/>
                <a:ea typeface="+mn-ea"/>
                <a:cs typeface="+mn-cs"/>
              </a:rPr>
              <a:t>—show how you arrived at your approach to data collection and analysis.</a:t>
            </a:r>
          </a:p>
          <a:p>
            <a:r>
              <a:rPr lang="en-US" sz="1200" b="1" i="0" kern="1200" dirty="0">
                <a:solidFill>
                  <a:schemeClr val="tx1"/>
                </a:solidFill>
                <a:effectLst/>
                <a:latin typeface="+mn-lt"/>
                <a:ea typeface="+mn-ea"/>
                <a:cs typeface="+mn-cs"/>
              </a:rPr>
              <a:t>Data analysis (coding)</a:t>
            </a:r>
            <a:r>
              <a:rPr lang="en-US" sz="1200" b="0" i="0" kern="1200" dirty="0">
                <a:solidFill>
                  <a:schemeClr val="tx1"/>
                </a:solidFill>
                <a:effectLst/>
                <a:latin typeface="+mn-lt"/>
                <a:ea typeface="+mn-ea"/>
                <a:cs typeface="+mn-cs"/>
              </a:rPr>
              <a:t>—encourage deep thought by helping you build your knowledge about your research topic and gain a greater understanding of your project items.</a:t>
            </a:r>
          </a:p>
          <a:p>
            <a:r>
              <a:rPr lang="en-US" sz="1200" b="1" i="0" kern="1200" dirty="0">
                <a:solidFill>
                  <a:schemeClr val="tx1"/>
                </a:solidFill>
                <a:effectLst/>
                <a:latin typeface="+mn-lt"/>
                <a:ea typeface="+mn-ea"/>
                <a:cs typeface="+mn-cs"/>
              </a:rPr>
              <a:t>Final write-up</a:t>
            </a:r>
            <a:r>
              <a:rPr lang="en-US" sz="1200" b="0" i="0" kern="1200" dirty="0">
                <a:solidFill>
                  <a:schemeClr val="tx1"/>
                </a:solidFill>
                <a:effectLst/>
                <a:latin typeface="+mn-lt"/>
                <a:ea typeface="+mn-ea"/>
                <a:cs typeface="+mn-cs"/>
              </a:rPr>
              <a:t>—include visualizations in your memos to document your findings, and export image files to include in your report or presentation.</a:t>
            </a:r>
          </a:p>
        </p:txBody>
      </p:sp>
      <p:sp>
        <p:nvSpPr>
          <p:cNvPr id="4" name="Slide Number Placeholder 3"/>
          <p:cNvSpPr>
            <a:spLocks noGrp="1"/>
          </p:cNvSpPr>
          <p:nvPr>
            <p:ph type="sldNum" sz="quarter" idx="10"/>
          </p:nvPr>
        </p:nvSpPr>
        <p:spPr/>
        <p:txBody>
          <a:bodyPr/>
          <a:lstStyle/>
          <a:p>
            <a:fld id="{69676D3B-A965-4406-B40B-DBF3A8BB903B}" type="slidenum">
              <a:rPr lang="en-CA" smtClean="0"/>
              <a:pPr/>
              <a:t>30</a:t>
            </a:fld>
            <a:endParaRPr lang="en-CA"/>
          </a:p>
        </p:txBody>
      </p:sp>
    </p:spTree>
    <p:extLst>
      <p:ext uri="{BB962C8B-B14F-4D97-AF65-F5344CB8AC3E}">
        <p14:creationId xmlns:p14="http://schemas.microsoft.com/office/powerpoint/2010/main" val="169991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fontAlgn="t"/>
            <a:r>
              <a:rPr lang="en-US" sz="2500" u="sng" dirty="0">
                <a:hlinkClick r:id="rId3"/>
              </a:rPr>
              <a:t>Charts</a:t>
            </a:r>
            <a:r>
              <a:rPr lang="en-US" sz="2500" u="sng" dirty="0"/>
              <a:t> - </a:t>
            </a:r>
            <a:r>
              <a:rPr lang="en-US" dirty="0">
                <a:effectLst/>
              </a:rPr>
              <a:t>Present or explore your project and coding.</a:t>
            </a:r>
          </a:p>
          <a:p>
            <a:br>
              <a:rPr lang="en-US" dirty="0"/>
            </a:br>
            <a:r>
              <a:rPr lang="en-US" sz="2500" u="sng" dirty="0">
                <a:hlinkClick r:id="rId4"/>
              </a:rPr>
              <a:t>Hierarchy charts</a:t>
            </a:r>
            <a:r>
              <a:rPr lang="en-US" sz="2500" u="sng" dirty="0"/>
              <a:t> - </a:t>
            </a:r>
            <a:r>
              <a:rPr lang="en-US" sz="1200" b="0" i="0" kern="1200" dirty="0">
                <a:solidFill>
                  <a:schemeClr val="tx1"/>
                </a:solidFill>
                <a:effectLst/>
                <a:latin typeface="+mn-lt"/>
                <a:ea typeface="+mn-ea"/>
                <a:cs typeface="+mn-cs"/>
              </a:rPr>
              <a:t>See patterns in your coding or view the attribute values of cases and files.</a:t>
            </a:r>
          </a:p>
          <a:p>
            <a:pPr marL="57150" lvl="1" indent="0" algn="just">
              <a:spcAft>
                <a:spcPts val="2400"/>
              </a:spcAft>
              <a:buFont typeface="Wingdings" panose="05000000000000000000" pitchFamily="2" charset="2"/>
              <a:buNone/>
            </a:pPr>
            <a:endParaRPr lang="en-US" sz="2500" u="sng" dirty="0">
              <a:hlinkClick r:id="rId5"/>
            </a:endParaRPr>
          </a:p>
          <a:p>
            <a:pPr marL="57150" lvl="1" indent="0" algn="just">
              <a:spcAft>
                <a:spcPts val="2400"/>
              </a:spcAft>
              <a:buFont typeface="Wingdings" panose="05000000000000000000" pitchFamily="2" charset="2"/>
              <a:buNone/>
            </a:pPr>
            <a:r>
              <a:rPr lang="en-US" sz="2500" u="sng" dirty="0">
                <a:hlinkClick r:id="rId5"/>
              </a:rPr>
              <a:t>Mind maps</a:t>
            </a:r>
            <a:r>
              <a:rPr lang="en-US" sz="2500" u="sng" dirty="0"/>
              <a:t> - </a:t>
            </a:r>
            <a:r>
              <a:rPr lang="en-US" sz="1200" b="0" i="0" kern="1200" dirty="0">
                <a:solidFill>
                  <a:schemeClr val="tx1"/>
                </a:solidFill>
                <a:effectLst/>
                <a:latin typeface="+mn-lt"/>
                <a:ea typeface="+mn-ea"/>
                <a:cs typeface="+mn-cs"/>
              </a:rPr>
              <a:t>Brainstorm your ideas and visualize your thoughts.</a:t>
            </a:r>
            <a:endParaRPr lang="en-US" sz="2500" b="0" i="0" u="sng"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endParaRPr lang="en-US" sz="2500" b="0" i="0" u="sng" kern="1200" dirty="0">
              <a:solidFill>
                <a:schemeClr val="tx1"/>
              </a:solidFill>
              <a:effectLst/>
              <a:latin typeface="+mn-lt"/>
              <a:ea typeface="+mn-ea"/>
              <a:cs typeface="+mn-cs"/>
              <a:hlinkClick r:id="rId6"/>
            </a:endParaRPr>
          </a:p>
          <a:p>
            <a:pPr marL="57150" lvl="1" indent="0" algn="just">
              <a:spcAft>
                <a:spcPts val="2400"/>
              </a:spcAft>
              <a:buFont typeface="Wingdings" panose="05000000000000000000" pitchFamily="2" charset="2"/>
              <a:buNone/>
            </a:pPr>
            <a:r>
              <a:rPr lang="en-US" sz="2500" u="sng" dirty="0">
                <a:hlinkClick r:id="rId6"/>
              </a:rPr>
              <a:t>Concept maps</a:t>
            </a:r>
            <a:r>
              <a:rPr lang="en-US" sz="2500" u="sng" dirty="0"/>
              <a:t> - </a:t>
            </a:r>
            <a:r>
              <a:rPr lang="en-US" sz="1200" b="0" i="0" kern="1200" dirty="0">
                <a:solidFill>
                  <a:schemeClr val="tx1"/>
                </a:solidFill>
                <a:effectLst/>
                <a:latin typeface="+mn-lt"/>
                <a:ea typeface="+mn-ea"/>
                <a:cs typeface="+mn-cs"/>
              </a:rPr>
              <a:t>Define concepts and think through their connections.</a:t>
            </a:r>
            <a:endParaRPr lang="en-US" sz="2500" u="sng" dirty="0"/>
          </a:p>
          <a:p>
            <a:pPr marL="57150" lvl="1" indent="0" algn="just">
              <a:spcAft>
                <a:spcPts val="2400"/>
              </a:spcAft>
              <a:buFont typeface="Wingdings" panose="05000000000000000000" pitchFamily="2" charset="2"/>
              <a:buNone/>
            </a:pPr>
            <a:endParaRPr lang="en-US" sz="2500" u="sng" dirty="0">
              <a:hlinkClick r:id="rId7"/>
            </a:endParaRPr>
          </a:p>
          <a:p>
            <a:pPr marL="57150" lvl="1" indent="0" algn="just">
              <a:spcAft>
                <a:spcPts val="2400"/>
              </a:spcAft>
              <a:buFont typeface="Wingdings" panose="05000000000000000000" pitchFamily="2" charset="2"/>
              <a:buNone/>
            </a:pPr>
            <a:r>
              <a:rPr lang="en-US" sz="2500" u="sng" dirty="0">
                <a:hlinkClick r:id="rId7"/>
              </a:rPr>
              <a:t>Project maps</a:t>
            </a:r>
            <a:r>
              <a:rPr lang="en-US" sz="2500" u="sng" dirty="0"/>
              <a:t> - </a:t>
            </a:r>
            <a:r>
              <a:rPr lang="en-US" sz="1200" b="0" i="0" kern="1200" dirty="0">
                <a:solidFill>
                  <a:schemeClr val="tx1"/>
                </a:solidFill>
                <a:effectLst/>
                <a:latin typeface="+mn-lt"/>
                <a:ea typeface="+mn-ea"/>
                <a:cs typeface="+mn-cs"/>
              </a:rPr>
              <a:t>Display the items and links in your project.</a:t>
            </a:r>
          </a:p>
          <a:p>
            <a:pPr marL="57150" lvl="1" indent="0" algn="just">
              <a:spcAft>
                <a:spcPts val="2400"/>
              </a:spcAft>
              <a:buFont typeface="Wingdings" panose="05000000000000000000" pitchFamily="2" charset="2"/>
              <a:buNone/>
            </a:pPr>
            <a:endParaRPr lang="en-US" sz="1200" b="0" i="0"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r>
              <a:rPr lang="en-US" sz="1200" b="0" i="0" kern="1200" dirty="0">
                <a:solidFill>
                  <a:schemeClr val="tx1"/>
                </a:solidFill>
                <a:effectLst/>
                <a:latin typeface="+mn-lt"/>
                <a:ea typeface="+mn-ea"/>
                <a:cs typeface="+mn-cs"/>
              </a:rPr>
              <a:t>Comparison diagrams – See what two project items have in common and where they differ.</a:t>
            </a:r>
          </a:p>
          <a:p>
            <a:pPr marL="57150" lvl="1" indent="0" algn="just">
              <a:spcAft>
                <a:spcPts val="2400"/>
              </a:spcAft>
              <a:buFont typeface="Wingdings" panose="05000000000000000000" pitchFamily="2" charset="2"/>
              <a:buNone/>
            </a:pPr>
            <a:endParaRPr lang="en-US" sz="1200" b="0" i="0" kern="1200" dirty="0">
              <a:solidFill>
                <a:schemeClr val="tx1"/>
              </a:solidFill>
              <a:effectLst/>
              <a:latin typeface="+mn-lt"/>
              <a:ea typeface="+mn-ea"/>
              <a:cs typeface="+mn-cs"/>
            </a:endParaRPr>
          </a:p>
          <a:p>
            <a:pPr marL="57150" lvl="1" indent="0" algn="just">
              <a:spcAft>
                <a:spcPts val="2400"/>
              </a:spcAft>
              <a:buFont typeface="Wingdings" panose="05000000000000000000" pitchFamily="2" charset="2"/>
              <a:buNone/>
            </a:pPr>
            <a:r>
              <a:rPr lang="en-US" sz="1200" b="0" i="0" kern="1200" dirty="0">
                <a:solidFill>
                  <a:schemeClr val="tx1"/>
                </a:solidFill>
                <a:effectLst/>
                <a:latin typeface="+mn-lt"/>
                <a:ea typeface="+mn-ea"/>
                <a:cs typeface="+mn-cs"/>
              </a:rPr>
              <a:t>Explore diagrams – Show all the items connected to a single project item.</a:t>
            </a:r>
          </a:p>
        </p:txBody>
      </p:sp>
      <p:sp>
        <p:nvSpPr>
          <p:cNvPr id="4" name="Slide Number Placeholder 3"/>
          <p:cNvSpPr>
            <a:spLocks noGrp="1"/>
          </p:cNvSpPr>
          <p:nvPr>
            <p:ph type="sldNum" sz="quarter" idx="10"/>
          </p:nvPr>
        </p:nvSpPr>
        <p:spPr/>
        <p:txBody>
          <a:bodyPr/>
          <a:lstStyle/>
          <a:p>
            <a:fld id="{69676D3B-A965-4406-B40B-DBF3A8BB903B}" type="slidenum">
              <a:rPr lang="en-CA" smtClean="0"/>
              <a:pPr/>
              <a:t>31</a:t>
            </a:fld>
            <a:endParaRPr lang="en-CA"/>
          </a:p>
        </p:txBody>
      </p:sp>
    </p:spTree>
    <p:extLst>
      <p:ext uri="{BB962C8B-B14F-4D97-AF65-F5344CB8AC3E}">
        <p14:creationId xmlns:p14="http://schemas.microsoft.com/office/powerpoint/2010/main" val="2136665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33</a:t>
            </a:fld>
            <a:endParaRPr lang="en-CA"/>
          </a:p>
        </p:txBody>
      </p:sp>
    </p:spTree>
    <p:extLst>
      <p:ext uri="{BB962C8B-B14F-4D97-AF65-F5344CB8AC3E}">
        <p14:creationId xmlns:p14="http://schemas.microsoft.com/office/powerpoint/2010/main" val="3311476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to match items</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42</a:t>
            </a:fld>
            <a:endParaRPr lang="en-CA"/>
          </a:p>
        </p:txBody>
      </p:sp>
    </p:spTree>
    <p:extLst>
      <p:ext uri="{BB962C8B-B14F-4D97-AF65-F5344CB8AC3E}">
        <p14:creationId xmlns:p14="http://schemas.microsoft.com/office/powerpoint/2010/main" val="284584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B21F3FD7-AB9F-492C-8C40-6630BE25EE08}" type="slidenum">
              <a:rPr lang="en-US" smtClean="0">
                <a:solidFill>
                  <a:prstClr val="black"/>
                </a:solidFill>
                <a:latin typeface="Calibri" pitchFamily="34" charset="0"/>
              </a:rPr>
              <a:pPr eaLnBrk="1" hangingPunct="1"/>
              <a:t>44</a:t>
            </a:fld>
            <a:endParaRPr lang="en-US">
              <a:solidFill>
                <a:prstClr val="black"/>
              </a:solidFill>
              <a:latin typeface="Calibri" pitchFamily="34" charset="0"/>
            </a:endParaRPr>
          </a:p>
        </p:txBody>
      </p:sp>
    </p:spTree>
    <p:extLst>
      <p:ext uri="{BB962C8B-B14F-4D97-AF65-F5344CB8AC3E}">
        <p14:creationId xmlns:p14="http://schemas.microsoft.com/office/powerpoint/2010/main" val="242464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6F9DB98B-8D4E-044E-9FCB-C35BD52175E6}" type="slidenum">
              <a:rPr lang="en-US" smtClean="0"/>
              <a:pPr>
                <a:defRPr/>
              </a:pPr>
              <a:t>45</a:t>
            </a:fld>
            <a:endParaRPr lang="en-US"/>
          </a:p>
        </p:txBody>
      </p:sp>
    </p:spTree>
    <p:extLst>
      <p:ext uri="{BB962C8B-B14F-4D97-AF65-F5344CB8AC3E}">
        <p14:creationId xmlns:p14="http://schemas.microsoft.com/office/powerpoint/2010/main" val="708497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a:t>
            </a:fld>
            <a:endParaRPr lang="en-CA" dirty="0"/>
          </a:p>
        </p:txBody>
      </p:sp>
    </p:spTree>
    <p:extLst>
      <p:ext uri="{BB962C8B-B14F-4D97-AF65-F5344CB8AC3E}">
        <p14:creationId xmlns:p14="http://schemas.microsoft.com/office/powerpoint/2010/main" val="358890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a:t>
            </a:fld>
            <a:endParaRPr lang="en-CA"/>
          </a:p>
        </p:txBody>
      </p:sp>
    </p:spTree>
    <p:extLst>
      <p:ext uri="{BB962C8B-B14F-4D97-AF65-F5344CB8AC3E}">
        <p14:creationId xmlns:p14="http://schemas.microsoft.com/office/powerpoint/2010/main" val="2518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annotate</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10</a:t>
            </a:fld>
            <a:endParaRPr lang="en-CA"/>
          </a:p>
        </p:txBody>
      </p:sp>
    </p:spTree>
    <p:extLst>
      <p:ext uri="{BB962C8B-B14F-4D97-AF65-F5344CB8AC3E}">
        <p14:creationId xmlns:p14="http://schemas.microsoft.com/office/powerpoint/2010/main" val="99332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Cases: Just like thematic nodes, cases are containers to hold specific information, you use cases to represent the significant entities in your research. But unlike thematic nodes, cases allow you to integrate specific details for the information they contain, for example as a person (demographic information), location and add attributes for each particular descriptor.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you have created nodes for interview respondents and classified them as </a:t>
            </a:r>
            <a:r>
              <a:rPr lang="en-CA" sz="1200" i="1" kern="1200" dirty="0">
                <a:solidFill>
                  <a:schemeClr val="tx1"/>
                </a:solidFill>
                <a:effectLst/>
                <a:latin typeface="+mn-lt"/>
                <a:ea typeface="+mn-ea"/>
                <a:cs typeface="+mn-cs"/>
              </a:rPr>
              <a:t>Person</a:t>
            </a:r>
            <a:r>
              <a:rPr lang="en-CA" sz="1200" kern="1200" dirty="0">
                <a:solidFill>
                  <a:schemeClr val="tx1"/>
                </a:solidFill>
                <a:effectLst/>
                <a:latin typeface="+mn-lt"/>
                <a:ea typeface="+mn-ea"/>
                <a:cs typeface="+mn-cs"/>
              </a:rPr>
              <a:t>, you can double-click on the classification to quickly see the spread of your respondents.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Why code at nodes for themes and cases? Means you can answer questions with different criteria.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13</a:t>
            </a:fld>
            <a:endParaRPr lang="en-CA"/>
          </a:p>
        </p:txBody>
      </p:sp>
    </p:spTree>
    <p:extLst>
      <p:ext uri="{BB962C8B-B14F-4D97-AF65-F5344CB8AC3E}">
        <p14:creationId xmlns:p14="http://schemas.microsoft.com/office/powerpoint/2010/main" val="177176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15</a:t>
            </a:fld>
            <a:endParaRPr lang="en-CA"/>
          </a:p>
        </p:txBody>
      </p:sp>
    </p:spTree>
    <p:extLst>
      <p:ext uri="{BB962C8B-B14F-4D97-AF65-F5344CB8AC3E}">
        <p14:creationId xmlns:p14="http://schemas.microsoft.com/office/powerpoint/2010/main" val="143553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16</a:t>
            </a:fld>
            <a:endParaRPr lang="en-CA"/>
          </a:p>
        </p:txBody>
      </p:sp>
    </p:spTree>
    <p:extLst>
      <p:ext uri="{BB962C8B-B14F-4D97-AF65-F5344CB8AC3E}">
        <p14:creationId xmlns:p14="http://schemas.microsoft.com/office/powerpoint/2010/main" val="214700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THAT FOR ‘PERSON’ AND ‘ORGANIZATION’ YOU GET AUTOMATIC ATTRIBUTES (TEMPLATE OF)</a:t>
            </a:r>
          </a:p>
        </p:txBody>
      </p:sp>
      <p:sp>
        <p:nvSpPr>
          <p:cNvPr id="4" name="Slide Number Placeholder 3"/>
          <p:cNvSpPr>
            <a:spLocks noGrp="1"/>
          </p:cNvSpPr>
          <p:nvPr>
            <p:ph type="sldNum" sz="quarter" idx="10"/>
          </p:nvPr>
        </p:nvSpPr>
        <p:spPr/>
        <p:txBody>
          <a:bodyPr/>
          <a:lstStyle/>
          <a:p>
            <a:fld id="{69676D3B-A965-4406-B40B-DBF3A8BB903B}" type="slidenum">
              <a:rPr lang="en-CA" smtClean="0"/>
              <a:pPr/>
              <a:t>17</a:t>
            </a:fld>
            <a:endParaRPr lang="en-CA"/>
          </a:p>
        </p:txBody>
      </p:sp>
    </p:spTree>
    <p:extLst>
      <p:ext uri="{BB962C8B-B14F-4D97-AF65-F5344CB8AC3E}">
        <p14:creationId xmlns:p14="http://schemas.microsoft.com/office/powerpoint/2010/main" val="2727448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to match items</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18</a:t>
            </a:fld>
            <a:endParaRPr lang="en-CA"/>
          </a:p>
        </p:txBody>
      </p:sp>
    </p:spTree>
    <p:extLst>
      <p:ext uri="{BB962C8B-B14F-4D97-AF65-F5344CB8AC3E}">
        <p14:creationId xmlns:p14="http://schemas.microsoft.com/office/powerpoint/2010/main" val="34299173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BC Brand Image - Vancouver">
    <p:spTree>
      <p:nvGrpSpPr>
        <p:cNvPr id="1" name=""/>
        <p:cNvGrpSpPr/>
        <p:nvPr/>
      </p:nvGrpSpPr>
      <p:grpSpPr>
        <a:xfrm>
          <a:off x="0" y="0"/>
          <a:ext cx="0" cy="0"/>
          <a:chOff x="0" y="0"/>
          <a:chExt cx="0" cy="0"/>
        </a:xfrm>
      </p:grpSpPr>
      <p:grpSp>
        <p:nvGrpSpPr>
          <p:cNvPr id="2" name="Group 8"/>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650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userDrawn="1"/>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dirty="0"/>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390933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ation-Divider-Generic-G">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fontAlgn="base">
              <a:spcBef>
                <a:spcPct val="0"/>
              </a:spcBef>
              <a:spcAft>
                <a:spcPct val="0"/>
              </a:spcAft>
              <a:defRPr/>
            </a:pPr>
            <a:endParaRPr lang="en-US">
              <a:solidFill>
                <a:srgbClr val="FFFFFF"/>
              </a:solidFill>
              <a:ea typeface="ＭＳ Ｐゴシック" charset="0"/>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483352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dirty="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dirty="0"/>
              <a:t>Click to edit Master text styles</a:t>
            </a:r>
          </a:p>
          <a:p>
            <a:pPr lvl="1"/>
            <a:r>
              <a:rPr lang="en-US" noProof="0" dirty="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dirty="0"/>
              <a:t>Click to edit Master text styles</a:t>
            </a:r>
          </a:p>
        </p:txBody>
      </p:sp>
    </p:spTree>
    <p:extLst>
      <p:ext uri="{BB962C8B-B14F-4D97-AF65-F5344CB8AC3E}">
        <p14:creationId xmlns:p14="http://schemas.microsoft.com/office/powerpoint/2010/main" val="371074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ation Final">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defRPr/>
            </a:pPr>
            <a:endParaRPr lang="en-US">
              <a:solidFill>
                <a:srgbClr val="FFFFFF"/>
              </a:solidFill>
              <a:ea typeface="ＭＳ Ｐゴシック" charset="0"/>
            </a:endParaRPr>
          </a:p>
        </p:txBody>
      </p:sp>
      <p:pic>
        <p:nvPicPr>
          <p:cNvPr id="3" name="Picture 8" descr="s2u_r.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847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grpSp>
        <p:nvGrpSpPr>
          <p:cNvPr id="4" name="Group 2"/>
          <p:cNvGrpSpPr>
            <a:grpSpLocks/>
          </p:cNvGrpSpPr>
          <p:nvPr userDrawn="1"/>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fontAlgn="base">
                <a:spcBef>
                  <a:spcPct val="0"/>
                </a:spcBef>
                <a:spcAft>
                  <a:spcPct val="0"/>
                </a:spcAft>
              </a:pPr>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681053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8453919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41234204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Divider-Generic-G">
    <p:spTree>
      <p:nvGrpSpPr>
        <p:cNvPr id="1" name=""/>
        <p:cNvGrpSpPr/>
        <p:nvPr/>
      </p:nvGrpSpPr>
      <p:grpSpPr>
        <a:xfrm>
          <a:off x="0" y="0"/>
          <a:ext cx="0" cy="0"/>
          <a:chOff x="0" y="0"/>
          <a:chExt cx="0" cy="0"/>
        </a:xfrm>
      </p:grpSpPr>
      <p:sp>
        <p:nvSpPr>
          <p:cNvPr id="3" name="Rectangle 2"/>
          <p:cNvSpPr>
            <a:spLocks noChangeArrowheads="1"/>
          </p:cNvSpPr>
          <p:nvPr/>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charset="0"/>
              <a:cs typeface="+mn-cs"/>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28238561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a:t>Click to edit Master text styles</a:t>
            </a:r>
          </a:p>
          <a:p>
            <a:pPr lvl="1"/>
            <a:r>
              <a:rPr lang="en-US" noProof="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3210707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esentation Final">
    <p:spTree>
      <p:nvGrpSpPr>
        <p:cNvPr id="1" name=""/>
        <p:cNvGrpSpPr/>
        <p:nvPr/>
      </p:nvGrpSpPr>
      <p:grpSpPr>
        <a:xfrm>
          <a:off x="0" y="0"/>
          <a:ext cx="0" cy="0"/>
          <a:chOff x="0" y="0"/>
          <a:chExt cx="0" cy="0"/>
        </a:xfrm>
      </p:grpSpPr>
      <p:sp>
        <p:nvSpPr>
          <p:cNvPr id="2" name="Rectangle 1"/>
          <p:cNvSpPr>
            <a:spLocks noChangeArrowheads="1"/>
          </p:cNvSpPr>
          <p:nvPr/>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400">
              <a:defRPr/>
            </a:pPr>
            <a:endParaRPr lang="en-US">
              <a:solidFill>
                <a:srgbClr val="FFFFFF"/>
              </a:solidFill>
              <a:latin typeface="Calibri" charset="0"/>
              <a:cs typeface="+mn-cs"/>
            </a:endParaRPr>
          </a:p>
        </p:txBody>
      </p:sp>
      <p:pic>
        <p:nvPicPr>
          <p:cNvPr id="3" name="Picture 8" descr="s2u_r.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583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a:grpSpLocks/>
          </p:cNvGrpSpPr>
          <p:nvPr/>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42043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BC Brand Image - Vancouver">
    <p:spTree>
      <p:nvGrpSpPr>
        <p:cNvPr id="1" name=""/>
        <p:cNvGrpSpPr/>
        <p:nvPr/>
      </p:nvGrpSpPr>
      <p:grpSpPr>
        <a:xfrm>
          <a:off x="0" y="0"/>
          <a:ext cx="0" cy="0"/>
          <a:chOff x="0" y="0"/>
          <a:chExt cx="0" cy="0"/>
        </a:xfrm>
      </p:grpSpPr>
      <p:grpSp>
        <p:nvGrpSpPr>
          <p:cNvPr id="2" name="Group 8"/>
          <p:cNvGrpSpPr>
            <a:grpSpLocks/>
          </p:cNvGrpSpPr>
          <p:nvPr userDrawn="1"/>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userDrawn="1"/>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396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199778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file://localhost/%5C%5Clocalhost%5CUsers%5Canngoncalves%5CDesktop%5CUBC%20PPT%20Templates%20explore%5Cgraphic%20objects%5CPOM.pn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file://localhost/%5C%5Clocalhost%5CUsers%5Canngoncalves%5CDesktop%5CUBC%20PPT%20Templates%20explore%5Cgraphic%20objects%5Cshield.png" TargetMode="External"/><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file://localhost/%5C%5Clocalhost%5CUsers%5Canngoncalves%5CDesktop%5CUBC%20PPT%20Templates%20explore%5Cgraphic%20objects%5CtheUofBC.png"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file://localhost/%5C%5Clocalhost%5CUsers%5Canngoncalves%5CDesktop%5CUBC%20PPT%20Templates%20explore%5Cgraphic%20objects%5CPOM.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image" Target="file://localhost/%5C%5Clocalhost%5CUsers%5Canngoncalves%5CDesktop%5CUBC%20PPT%20Templates%20explore%5Cgraphic%20objects%5Cshield.png" TargetMode="External"/><Relationship Id="rId4" Type="http://schemas.openxmlformats.org/officeDocument/2006/relationships/slideLayout" Target="../slideLayouts/slideLayout11.xml"/><Relationship Id="rId9" Type="http://schemas.openxmlformats.org/officeDocument/2006/relationships/image" Target="../media/image1.png"/><Relationship Id="rId14" Type="http://schemas.openxmlformats.org/officeDocument/2006/relationships/image" Target="file://localhost/%5C%5Clocalhost%5CUsers%5Canngoncalves%5CDesktop%5CUBC%20PPT%20Templates%20explore%5Cgraphic%20objects%5CtheUofBC.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1030" name="shield.png" descr="/Users/anngoncalves/Desktop/UBC PPT Templates explore/graphic objects/shield.png"/>
            <p:cNvPicPr>
              <a:picLocks noChangeAspect="1"/>
            </p:cNvPicPr>
            <p:nvPr userDrawn="1"/>
          </p:nvPicPr>
          <p:blipFill>
            <a:blip r:embed="rId9" r:link="rId10"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userDrawn="1"/>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fontAlgn="base">
                <a:spcBef>
                  <a:spcPct val="0"/>
                </a:spcBef>
                <a:spcAft>
                  <a:spcPct val="0"/>
                </a:spcAft>
                <a:defRPr/>
              </a:pPr>
              <a:r>
                <a:rPr lang="en-US" dirty="0">
                  <a:solidFill>
                    <a:prstClr val="white"/>
                  </a:solidFill>
                </a:rPr>
                <a:t> </a:t>
              </a:r>
            </a:p>
          </p:txBody>
        </p:sp>
        <p:pic>
          <p:nvPicPr>
            <p:cNvPr id="1030" name="shield.png" descr="/Users/anngoncalves/Desktop/UBC PPT Templates explore/graphic objects/shield.png"/>
            <p:cNvPicPr>
              <a:picLocks noChangeAspect="1"/>
            </p:cNvPicPr>
            <p:nvPr userDrawn="1"/>
          </p:nvPicPr>
          <p:blipFill>
            <a:blip r:embed="rId9" r:link="rId10"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03338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researchcommons.library.ubc.c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guides.library.ubc.ca/ld.php?content_id=25491425"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5.onthehub.com/WebStore/OfferingsOfMajorVersionList.aspx?pmv=39a252d8-f743-e811-8103-000d3af41938&amp;cmi_mnuMain=3374c7d4-b6a4-e811-8109-000d3af41938&amp;ws=4f259259-10e4-de11-a13b-0030487d8897&amp;vsro=8" TargetMode="External"/><Relationship Id="rId2" Type="http://schemas.openxmlformats.org/officeDocument/2006/relationships/hyperlink" Target="https://it.ubc.ca/services/desktop-print-services/software-licensing/nvivo-pro-software" TargetMode="External"/><Relationship Id="rId1" Type="http://schemas.openxmlformats.org/officeDocument/2006/relationships/slideLayout" Target="../slideLayouts/slideLayout7.xml"/><Relationship Id="rId4" Type="http://schemas.openxmlformats.org/officeDocument/2006/relationships/hyperlink" Target="http://www.qsrinternational.com/trial-nvivo"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help-nv.qsrinternational.com/12/win/v12.1.99-d3ea61/Content/vizualizations/project-maps.htm" TargetMode="External"/><Relationship Id="rId13" Type="http://schemas.openxmlformats.org/officeDocument/2006/relationships/image" Target="../media/image30.png"/><Relationship Id="rId18" Type="http://schemas.openxmlformats.org/officeDocument/2006/relationships/image" Target="../media/image33.png"/><Relationship Id="rId3" Type="http://schemas.openxmlformats.org/officeDocument/2006/relationships/hyperlink" Target="https://help-nv.qsrinternational.com/12/win/v12.1.99-d3ea61/Content/vizualizations/visualizations.htm?Highlight=visualization" TargetMode="External"/><Relationship Id="rId7" Type="http://schemas.openxmlformats.org/officeDocument/2006/relationships/hyperlink" Target="https://help-nv.qsrinternational.com/12/win/v12.1.99-d3ea61/Content/vizualizations/concept-maps.htm" TargetMode="External"/><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hyperlink" Target="https://help-nv.qsrinternational.com/12/win/v12.1.99-d3ea61/Content/vizualizations/explore-diagrams.htm" TargetMode="External"/><Relationship Id="rId1" Type="http://schemas.openxmlformats.org/officeDocument/2006/relationships/slideLayout" Target="../slideLayouts/slideLayout7.xml"/><Relationship Id="rId6" Type="http://schemas.openxmlformats.org/officeDocument/2006/relationships/hyperlink" Target="https://help-nv.qsrinternational.com/12/win/v12.1.99-d3ea61/Content/vizualizations/mind-maps.htm" TargetMode="External"/><Relationship Id="rId11" Type="http://schemas.openxmlformats.org/officeDocument/2006/relationships/image" Target="../media/image28.png"/><Relationship Id="rId5" Type="http://schemas.openxmlformats.org/officeDocument/2006/relationships/hyperlink" Target="https://help-nv.qsrinternational.com/12/win/v12.1.99-d3ea61/Content/vizualizations/hierarchy-charts.htm" TargetMode="External"/><Relationship Id="rId15" Type="http://schemas.openxmlformats.org/officeDocument/2006/relationships/hyperlink" Target="https://help-nv.qsrinternational.com/12/win/v12.1.99-d3ea61/Content/vizualizations/comparison-diagrams.htm" TargetMode="External"/><Relationship Id="rId10" Type="http://schemas.openxmlformats.org/officeDocument/2006/relationships/image" Target="../media/image27.png"/><Relationship Id="rId4" Type="http://schemas.openxmlformats.org/officeDocument/2006/relationships/hyperlink" Target="https://help-nv.qsrinternational.com/12/win/v12.1.99-d3ea61/Content/vizualizations/charts.htm" TargetMode="External"/><Relationship Id="rId9" Type="http://schemas.openxmlformats.org/officeDocument/2006/relationships/hyperlink" Target="https://help-nv.qsrinternational.com/12/mac/v12.1.99-d3ea61/Content/vizualizations/visualizations.htm?Highlight=visualizations" TargetMode="External"/><Relationship Id="rId1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guides.library.ubc.ca/ld.php?content_id=32772288"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jpeg"/><Relationship Id="rId7" Type="http://schemas.openxmlformats.org/officeDocument/2006/relationships/hyperlink" Target="mailto:research.commons@ubc.ca"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elred.library.ubc.ca/libs/" TargetMode="External"/><Relationship Id="rId5" Type="http://schemas.openxmlformats.org/officeDocument/2006/relationships/hyperlink" Target="http://researchcommons.library.ubc.ca/" TargetMode="External"/><Relationship Id="rId10" Type="http://schemas.openxmlformats.org/officeDocument/2006/relationships/image" Target="../media/image43.png"/><Relationship Id="rId4" Type="http://schemas.openxmlformats.org/officeDocument/2006/relationships/hyperlink" Target="http://koerner.library.ubc.ca/services/research-commons/" TargetMode="Externa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mediacollege.com/journalism/interviews/open-ended-questions.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46138" y="242888"/>
            <a:ext cx="7321550" cy="4384675"/>
            <a:chOff x="846768" y="242839"/>
            <a:chExt cx="7321636" cy="4384941"/>
          </a:xfrm>
        </p:grpSpPr>
        <p:pic>
          <p:nvPicPr>
            <p:cNvPr id="717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846768" y="4162614"/>
              <a:ext cx="3205200" cy="3159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1700" b="1">
                  <a:solidFill>
                    <a:srgbClr val="F7A209"/>
                  </a:solidFill>
                  <a:latin typeface="Calibri" pitchFamily="34" charset="0"/>
                  <a:ea typeface="ＭＳ Ｐゴシック" pitchFamily="34" charset="-128"/>
                </a:rPr>
                <a:t>UBC Library Research Commons</a:t>
              </a:r>
              <a:endParaRPr lang="en-US" altLang="en-US" sz="1700" b="1">
                <a:solidFill>
                  <a:srgbClr val="F7A209"/>
                </a:solidFill>
                <a:latin typeface="Calibri" pitchFamily="34" charset="0"/>
                <a:ea typeface="ＭＳ Ｐゴシック" pitchFamily="34" charset="-128"/>
              </a:endParaRPr>
            </a:p>
          </p:txBody>
        </p:sp>
      </p:grpSp>
      <p:sp>
        <p:nvSpPr>
          <p:cNvPr id="7171" name="Title 1"/>
          <p:cNvSpPr txBox="1">
            <a:spLocks/>
          </p:cNvSpPr>
          <p:nvPr/>
        </p:nvSpPr>
        <p:spPr bwMode="auto">
          <a:xfrm>
            <a:off x="-1332656" y="4536169"/>
            <a:ext cx="997150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2800" b="1" dirty="0">
                <a:latin typeface="Calibri" pitchFamily="34" charset="0"/>
              </a:rPr>
              <a:t>		NVivo: </a:t>
            </a:r>
          </a:p>
          <a:p>
            <a:pPr algn="r"/>
            <a:r>
              <a:rPr lang="en-CA" altLang="en-US" sz="2800" b="1" dirty="0">
                <a:latin typeface="Calibri" pitchFamily="34" charset="0"/>
              </a:rPr>
              <a:t>Classifications, Datasets, Queries, and Visualizations</a:t>
            </a:r>
            <a:br>
              <a:rPr lang="en-CA" altLang="en-US" sz="2400" dirty="0">
                <a:latin typeface="Calibri" pitchFamily="34" charset="0"/>
              </a:rPr>
            </a:br>
            <a:r>
              <a:rPr lang="en-CA" altLang="en-US" b="1" dirty="0">
                <a:latin typeface="Calibri" pitchFamily="34" charset="0"/>
              </a:rPr>
              <a:t>2021</a:t>
            </a:r>
            <a:endParaRPr lang="en-US" altLang="en-US" b="1" dirty="0">
              <a:latin typeface="Calibri" pitchFamily="34" charset="0"/>
            </a:endParaRPr>
          </a:p>
        </p:txBody>
      </p:sp>
    </p:spTree>
    <p:extLst>
      <p:ext uri="{BB962C8B-B14F-4D97-AF65-F5344CB8AC3E}">
        <p14:creationId xmlns:p14="http://schemas.microsoft.com/office/powerpoint/2010/main" val="185400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1067759" y="273712"/>
            <a:ext cx="8229600" cy="1143000"/>
          </a:xfrm>
        </p:spPr>
        <p:txBody>
          <a:bodyPr/>
          <a:lstStyle/>
          <a:p>
            <a:r>
              <a:rPr lang="en-US" sz="4000" dirty="0"/>
              <a:t>Which is which? Chat Waterfall</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3">
            <a:extLst>
              <a:ext uri="{28A0092B-C50C-407E-A947-70E740481C1C}">
                <a14:useLocalDpi xmlns:a14="http://schemas.microsoft.com/office/drawing/2010/main" val="0"/>
              </a:ext>
            </a:extLst>
          </a:blip>
          <a:srcRect l="19940" t="28102" r="9974" b="32590"/>
          <a:stretch/>
        </p:blipFill>
        <p:spPr>
          <a:xfrm>
            <a:off x="111639" y="2315632"/>
            <a:ext cx="8920722" cy="2812887"/>
          </a:xfrm>
          <a:prstGeom prst="rect">
            <a:avLst/>
          </a:prstGeom>
        </p:spPr>
      </p:pic>
      <p:sp>
        <p:nvSpPr>
          <p:cNvPr id="3" name="TextBox 2">
            <a:extLst>
              <a:ext uri="{FF2B5EF4-FFF2-40B4-BE49-F238E27FC236}">
                <a16:creationId xmlns:a16="http://schemas.microsoft.com/office/drawing/2014/main" id="{13D473A6-CDDA-4E05-BDF2-24DC131409BE}"/>
              </a:ext>
            </a:extLst>
          </p:cNvPr>
          <p:cNvSpPr txBox="1"/>
          <p:nvPr/>
        </p:nvSpPr>
        <p:spPr>
          <a:xfrm>
            <a:off x="161285" y="1383958"/>
            <a:ext cx="591829" cy="830997"/>
          </a:xfrm>
          <a:prstGeom prst="rect">
            <a:avLst/>
          </a:prstGeom>
          <a:noFill/>
        </p:spPr>
        <p:txBody>
          <a:bodyPr wrap="none" rtlCol="0">
            <a:spAutoFit/>
          </a:bodyPr>
          <a:lstStyle/>
          <a:p>
            <a:r>
              <a:rPr lang="en-US" sz="4800" dirty="0">
                <a:solidFill>
                  <a:srgbClr val="FF0000"/>
                </a:solidFill>
              </a:rPr>
              <a:t>O</a:t>
            </a:r>
          </a:p>
        </p:txBody>
      </p:sp>
      <p:sp>
        <p:nvSpPr>
          <p:cNvPr id="5" name="TextBox 4">
            <a:extLst>
              <a:ext uri="{FF2B5EF4-FFF2-40B4-BE49-F238E27FC236}">
                <a16:creationId xmlns:a16="http://schemas.microsoft.com/office/drawing/2014/main" id="{BD9EFCE3-CB8B-4F1F-85BA-77787ABF4859}"/>
              </a:ext>
            </a:extLst>
          </p:cNvPr>
          <p:cNvSpPr txBox="1"/>
          <p:nvPr/>
        </p:nvSpPr>
        <p:spPr>
          <a:xfrm>
            <a:off x="2987824" y="1416712"/>
            <a:ext cx="513282" cy="830997"/>
          </a:xfrm>
          <a:prstGeom prst="rect">
            <a:avLst/>
          </a:prstGeom>
          <a:noFill/>
        </p:spPr>
        <p:txBody>
          <a:bodyPr wrap="none" rtlCol="0">
            <a:spAutoFit/>
          </a:bodyPr>
          <a:lstStyle/>
          <a:p>
            <a:r>
              <a:rPr lang="en-US" sz="4800" dirty="0">
                <a:solidFill>
                  <a:srgbClr val="FF0000"/>
                </a:solidFill>
              </a:rPr>
              <a:t>C</a:t>
            </a:r>
          </a:p>
        </p:txBody>
      </p:sp>
      <p:sp>
        <p:nvSpPr>
          <p:cNvPr id="6" name="TextBox 5">
            <a:extLst>
              <a:ext uri="{FF2B5EF4-FFF2-40B4-BE49-F238E27FC236}">
                <a16:creationId xmlns:a16="http://schemas.microsoft.com/office/drawing/2014/main" id="{046B1DAA-F839-4E29-ADFB-7717030F96B2}"/>
              </a:ext>
            </a:extLst>
          </p:cNvPr>
          <p:cNvSpPr txBox="1"/>
          <p:nvPr/>
        </p:nvSpPr>
        <p:spPr>
          <a:xfrm>
            <a:off x="5182559" y="1383956"/>
            <a:ext cx="513282" cy="830997"/>
          </a:xfrm>
          <a:prstGeom prst="rect">
            <a:avLst/>
          </a:prstGeom>
          <a:noFill/>
        </p:spPr>
        <p:txBody>
          <a:bodyPr wrap="none" rtlCol="0">
            <a:spAutoFit/>
          </a:bodyPr>
          <a:lstStyle/>
          <a:p>
            <a:r>
              <a:rPr lang="en-US" sz="4800" dirty="0">
                <a:solidFill>
                  <a:srgbClr val="FF0000"/>
                </a:solidFill>
              </a:rPr>
              <a:t>C</a:t>
            </a:r>
          </a:p>
        </p:txBody>
      </p:sp>
      <p:sp>
        <p:nvSpPr>
          <p:cNvPr id="8" name="TextBox 7">
            <a:extLst>
              <a:ext uri="{FF2B5EF4-FFF2-40B4-BE49-F238E27FC236}">
                <a16:creationId xmlns:a16="http://schemas.microsoft.com/office/drawing/2014/main" id="{73556387-F5F9-41C8-A002-ABB5F97E6193}"/>
              </a:ext>
            </a:extLst>
          </p:cNvPr>
          <p:cNvSpPr txBox="1"/>
          <p:nvPr/>
        </p:nvSpPr>
        <p:spPr>
          <a:xfrm>
            <a:off x="6968424" y="1383957"/>
            <a:ext cx="513282" cy="830997"/>
          </a:xfrm>
          <a:prstGeom prst="rect">
            <a:avLst/>
          </a:prstGeom>
          <a:noFill/>
        </p:spPr>
        <p:txBody>
          <a:bodyPr wrap="none" rtlCol="0">
            <a:spAutoFit/>
          </a:bodyPr>
          <a:lstStyle/>
          <a:p>
            <a:r>
              <a:rPr lang="en-US" sz="4800" dirty="0">
                <a:solidFill>
                  <a:srgbClr val="FF0000"/>
                </a:solidFill>
              </a:rPr>
              <a:t>C</a:t>
            </a:r>
          </a:p>
        </p:txBody>
      </p:sp>
      <p:sp>
        <p:nvSpPr>
          <p:cNvPr id="9" name="TextBox 8">
            <a:extLst>
              <a:ext uri="{FF2B5EF4-FFF2-40B4-BE49-F238E27FC236}">
                <a16:creationId xmlns:a16="http://schemas.microsoft.com/office/drawing/2014/main" id="{6AD9C1C8-A5E3-4735-B645-029D818D72EF}"/>
              </a:ext>
            </a:extLst>
          </p:cNvPr>
          <p:cNvSpPr txBox="1"/>
          <p:nvPr/>
        </p:nvSpPr>
        <p:spPr>
          <a:xfrm>
            <a:off x="8187192" y="1383958"/>
            <a:ext cx="513282" cy="830997"/>
          </a:xfrm>
          <a:prstGeom prst="rect">
            <a:avLst/>
          </a:prstGeom>
          <a:noFill/>
        </p:spPr>
        <p:txBody>
          <a:bodyPr wrap="none" rtlCol="0">
            <a:spAutoFit/>
          </a:bodyPr>
          <a:lstStyle/>
          <a:p>
            <a:r>
              <a:rPr lang="en-US" sz="4800" dirty="0">
                <a:solidFill>
                  <a:srgbClr val="FF0000"/>
                </a:solidFill>
              </a:rPr>
              <a:t>C</a:t>
            </a:r>
          </a:p>
        </p:txBody>
      </p:sp>
    </p:spTree>
    <p:extLst>
      <p:ext uri="{BB962C8B-B14F-4D97-AF65-F5344CB8AC3E}">
        <p14:creationId xmlns:p14="http://schemas.microsoft.com/office/powerpoint/2010/main" val="17097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1EA2-495F-4064-83E5-90B14F79DEED}"/>
              </a:ext>
            </a:extLst>
          </p:cNvPr>
          <p:cNvSpPr>
            <a:spLocks noGrp="1"/>
          </p:cNvSpPr>
          <p:nvPr>
            <p:ph type="title"/>
          </p:nvPr>
        </p:nvSpPr>
        <p:spPr>
          <a:xfrm>
            <a:off x="1331640" y="188640"/>
            <a:ext cx="7715200" cy="1143000"/>
          </a:xfrm>
        </p:spPr>
        <p:txBody>
          <a:bodyPr/>
          <a:lstStyle/>
          <a:p>
            <a:r>
              <a:rPr lang="en-US" dirty="0"/>
              <a:t>Why distinguish?</a:t>
            </a:r>
          </a:p>
        </p:txBody>
      </p:sp>
      <p:sp>
        <p:nvSpPr>
          <p:cNvPr id="3" name="Content Placeholder 2">
            <a:extLst>
              <a:ext uri="{FF2B5EF4-FFF2-40B4-BE49-F238E27FC236}">
                <a16:creationId xmlns:a16="http://schemas.microsoft.com/office/drawing/2014/main" id="{BD2B21C4-FFD4-4ACB-8668-CB215CA54D26}"/>
              </a:ext>
            </a:extLst>
          </p:cNvPr>
          <p:cNvSpPr>
            <a:spLocks noGrp="1"/>
          </p:cNvSpPr>
          <p:nvPr>
            <p:ph idx="1"/>
          </p:nvPr>
        </p:nvSpPr>
        <p:spPr>
          <a:xfrm>
            <a:off x="457200" y="1772816"/>
            <a:ext cx="8229600" cy="4525963"/>
          </a:xfrm>
        </p:spPr>
        <p:txBody>
          <a:bodyPr/>
          <a:lstStyle/>
          <a:p>
            <a:r>
              <a:rPr lang="en-US" dirty="0">
                <a:solidFill>
                  <a:srgbClr val="00B0F0"/>
                </a:solidFill>
              </a:rPr>
              <a:t>Open-ended</a:t>
            </a:r>
            <a:r>
              <a:rPr lang="en-US" dirty="0"/>
              <a:t> questions -&gt; codable </a:t>
            </a:r>
          </a:p>
          <a:p>
            <a:r>
              <a:rPr lang="en-US" dirty="0">
                <a:solidFill>
                  <a:srgbClr val="FF0000"/>
                </a:solidFill>
              </a:rPr>
              <a:t>Closed-ended</a:t>
            </a:r>
            <a:r>
              <a:rPr lang="en-US" dirty="0"/>
              <a:t> questions -&gt; automatically coded</a:t>
            </a:r>
          </a:p>
          <a:p>
            <a:pPr marL="0" indent="0">
              <a:buNone/>
            </a:pPr>
            <a:r>
              <a:rPr lang="en-US" dirty="0"/>
              <a:t>Having both allows to ask focused questions:</a:t>
            </a:r>
          </a:p>
          <a:p>
            <a:r>
              <a:rPr lang="en-US" dirty="0">
                <a:solidFill>
                  <a:srgbClr val="00B0F0"/>
                </a:solidFill>
              </a:rPr>
              <a:t>Political views </a:t>
            </a:r>
            <a:r>
              <a:rPr lang="en-US" dirty="0"/>
              <a:t>of participants </a:t>
            </a:r>
            <a:r>
              <a:rPr lang="en-US" dirty="0">
                <a:solidFill>
                  <a:srgbClr val="FF0000"/>
                </a:solidFill>
              </a:rPr>
              <a:t>above 50</a:t>
            </a:r>
            <a:r>
              <a:rPr lang="en-US" dirty="0"/>
              <a:t>?</a:t>
            </a:r>
          </a:p>
          <a:p>
            <a:r>
              <a:rPr lang="en-US" dirty="0"/>
              <a:t>…. </a:t>
            </a:r>
            <a:r>
              <a:rPr lang="en-US" dirty="0">
                <a:solidFill>
                  <a:srgbClr val="FF0000"/>
                </a:solidFill>
              </a:rPr>
              <a:t>below 50</a:t>
            </a:r>
            <a:r>
              <a:rPr lang="en-US" dirty="0"/>
              <a:t>?</a:t>
            </a:r>
          </a:p>
        </p:txBody>
      </p:sp>
    </p:spTree>
    <p:extLst>
      <p:ext uri="{BB962C8B-B14F-4D97-AF65-F5344CB8AC3E}">
        <p14:creationId xmlns:p14="http://schemas.microsoft.com/office/powerpoint/2010/main" val="397559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827584" y="177148"/>
            <a:ext cx="8229600" cy="1143000"/>
          </a:xfrm>
        </p:spPr>
        <p:txBody>
          <a:bodyPr/>
          <a:lstStyle/>
          <a:p>
            <a:r>
              <a:rPr lang="en-US" dirty="0"/>
              <a:t>Importance of Identifier</a:t>
            </a:r>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8" y="1585919"/>
            <a:ext cx="2808312" cy="2491153"/>
          </a:xfrm>
        </p:spPr>
        <p:txBody>
          <a:bodyPr/>
          <a:lstStyle/>
          <a:p>
            <a:r>
              <a:rPr lang="en-US" dirty="0"/>
              <a:t>Not the real identity of a participant.</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t="29503" r="72185" b="39331"/>
          <a:stretch/>
        </p:blipFill>
        <p:spPr>
          <a:xfrm>
            <a:off x="3243505" y="1619128"/>
            <a:ext cx="5720983" cy="3604050"/>
          </a:xfrm>
          <a:prstGeom prst="rect">
            <a:avLst/>
          </a:prstGeom>
        </p:spPr>
      </p:pic>
      <p:sp>
        <p:nvSpPr>
          <p:cNvPr id="5" name="Rectangle 4">
            <a:extLst>
              <a:ext uri="{FF2B5EF4-FFF2-40B4-BE49-F238E27FC236}">
                <a16:creationId xmlns:a16="http://schemas.microsoft.com/office/drawing/2014/main" id="{319000D9-6842-4E1D-B4BE-D3CA835E10FF}"/>
              </a:ext>
            </a:extLst>
          </p:cNvPr>
          <p:cNvSpPr/>
          <p:nvPr/>
        </p:nvSpPr>
        <p:spPr>
          <a:xfrm>
            <a:off x="3243505" y="2492896"/>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62C17B-0199-482F-BAA8-D2F7D5C97628}"/>
              </a:ext>
            </a:extLst>
          </p:cNvPr>
          <p:cNvSpPr/>
          <p:nvPr/>
        </p:nvSpPr>
        <p:spPr>
          <a:xfrm>
            <a:off x="3243505" y="2750398"/>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1702AC-B2BA-4503-884E-9DAC0CB016A3}"/>
              </a:ext>
            </a:extLst>
          </p:cNvPr>
          <p:cNvSpPr/>
          <p:nvPr/>
        </p:nvSpPr>
        <p:spPr>
          <a:xfrm>
            <a:off x="3243505" y="3007900"/>
            <a:ext cx="5813679"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A69441-9744-4C71-A8D0-2E163FF35FB9}"/>
              </a:ext>
            </a:extLst>
          </p:cNvPr>
          <p:cNvSpPr/>
          <p:nvPr/>
        </p:nvSpPr>
        <p:spPr>
          <a:xfrm>
            <a:off x="3478257" y="2176067"/>
            <a:ext cx="1464127" cy="3015952"/>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51DA63D0-4B54-4B6A-8C22-05AA61AE4B61}"/>
              </a:ext>
            </a:extLst>
          </p:cNvPr>
          <p:cNvSpPr txBox="1">
            <a:spLocks/>
          </p:cNvSpPr>
          <p:nvPr/>
        </p:nvSpPr>
        <p:spPr>
          <a:xfrm>
            <a:off x="179512" y="4130518"/>
            <a:ext cx="2808312" cy="1092660"/>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NVivo calls them </a:t>
            </a:r>
            <a:r>
              <a:rPr lang="en-US" b="1" i="1" dirty="0"/>
              <a:t>Cases</a:t>
            </a:r>
            <a:r>
              <a:rPr lang="en-US" dirty="0"/>
              <a:t>.</a:t>
            </a:r>
          </a:p>
        </p:txBody>
      </p:sp>
    </p:spTree>
    <p:extLst>
      <p:ext uri="{BB962C8B-B14F-4D97-AF65-F5344CB8AC3E}">
        <p14:creationId xmlns:p14="http://schemas.microsoft.com/office/powerpoint/2010/main" val="26335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8" grpId="1"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Cases</a:t>
            </a:r>
          </a:p>
        </p:txBody>
      </p:sp>
      <p:sp>
        <p:nvSpPr>
          <p:cNvPr id="3" name="Content Placeholder 2"/>
          <p:cNvSpPr>
            <a:spLocks noGrp="1"/>
          </p:cNvSpPr>
          <p:nvPr>
            <p:ph idx="1"/>
          </p:nvPr>
        </p:nvSpPr>
        <p:spPr>
          <a:xfrm>
            <a:off x="252647" y="1417638"/>
            <a:ext cx="3527266" cy="4525963"/>
          </a:xfrm>
        </p:spPr>
        <p:txBody>
          <a:bodyPr/>
          <a:lstStyle/>
          <a:p>
            <a:r>
              <a:rPr lang="en-US" sz="2600" dirty="0"/>
              <a:t>Cases are the 'units of observation' in your research study. They might represent people, places, events, organizations or other entities that you want to analyze and compare. </a:t>
            </a:r>
          </a:p>
          <a:p>
            <a:pPr marL="0" indent="0">
              <a:buNone/>
            </a:pPr>
            <a:r>
              <a:rPr lang="en-US" sz="1800" dirty="0"/>
              <a:t>			(NVIVO website)</a:t>
            </a:r>
            <a:endParaRPr lang="en-CA" sz="1800" dirty="0"/>
          </a:p>
        </p:txBody>
      </p:sp>
      <p:pic>
        <p:nvPicPr>
          <p:cNvPr id="5" name="Picture 4">
            <a:extLst>
              <a:ext uri="{FF2B5EF4-FFF2-40B4-BE49-F238E27FC236}">
                <a16:creationId xmlns:a16="http://schemas.microsoft.com/office/drawing/2014/main" id="{50287AAB-A2FA-934B-AB5E-0B6EC5FAA1DD}"/>
              </a:ext>
            </a:extLst>
          </p:cNvPr>
          <p:cNvPicPr>
            <a:picLocks noChangeAspect="1"/>
          </p:cNvPicPr>
          <p:nvPr/>
        </p:nvPicPr>
        <p:blipFill rotWithShape="1">
          <a:blip r:embed="rId3">
            <a:extLst>
              <a:ext uri="{28A0092B-C50C-407E-A947-70E740481C1C}">
                <a14:useLocalDpi xmlns:a14="http://schemas.microsoft.com/office/drawing/2010/main" val="0"/>
              </a:ext>
            </a:extLst>
          </a:blip>
          <a:srcRect l="6704" t="5258" r="12807" b="5258"/>
          <a:stretch/>
        </p:blipFill>
        <p:spPr>
          <a:xfrm>
            <a:off x="3737813" y="1140833"/>
            <a:ext cx="5256582" cy="4802768"/>
          </a:xfrm>
          <a:prstGeom prst="rect">
            <a:avLst/>
          </a:prstGeom>
        </p:spPr>
      </p:pic>
    </p:spTree>
    <p:extLst>
      <p:ext uri="{BB962C8B-B14F-4D97-AF65-F5344CB8AC3E}">
        <p14:creationId xmlns:p14="http://schemas.microsoft.com/office/powerpoint/2010/main" val="51429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1187624" y="131218"/>
            <a:ext cx="8229600" cy="1143000"/>
          </a:xfrm>
        </p:spPr>
        <p:txBody>
          <a:bodyPr/>
          <a:lstStyle/>
          <a:p>
            <a:r>
              <a:rPr lang="en-US" dirty="0"/>
              <a:t>Attributes and Values</a:t>
            </a:r>
            <a:br>
              <a:rPr lang="en-US" dirty="0"/>
            </a:br>
            <a:endParaRPr lang="en-US" sz="2000" dirty="0"/>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7" y="1585919"/>
            <a:ext cx="2956561" cy="2347137"/>
          </a:xfrm>
        </p:spPr>
        <p:txBody>
          <a:bodyPr/>
          <a:lstStyle/>
          <a:p>
            <a:r>
              <a:rPr lang="en-US" sz="2400" b="1" u="sng" dirty="0"/>
              <a:t>Attribute</a:t>
            </a:r>
            <a:r>
              <a:rPr lang="en-US" sz="2400" dirty="0"/>
              <a:t>: a </a:t>
            </a:r>
            <a:r>
              <a:rPr lang="en-US" sz="2400" dirty="0">
                <a:solidFill>
                  <a:srgbClr val="FF0000"/>
                </a:solidFill>
              </a:rPr>
              <a:t>type</a:t>
            </a:r>
            <a:r>
              <a:rPr lang="en-US" sz="2400" dirty="0"/>
              <a:t> of quality, character, or characteristic ascribed to someone or something.</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l="71450" t="33483" r="9325" b="35351"/>
          <a:stretch/>
        </p:blipFill>
        <p:spPr>
          <a:xfrm>
            <a:off x="4572000" y="1585919"/>
            <a:ext cx="3954235" cy="3604050"/>
          </a:xfrm>
          <a:prstGeom prst="rect">
            <a:avLst/>
          </a:prstGeom>
        </p:spPr>
      </p:pic>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94246" y="393305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u="sng" dirty="0"/>
              <a:t>Value</a:t>
            </a:r>
            <a:r>
              <a:rPr lang="en-US" sz="2400" dirty="0"/>
              <a:t>: the </a:t>
            </a:r>
            <a:r>
              <a:rPr lang="en-US" sz="2400" dirty="0">
                <a:solidFill>
                  <a:srgbClr val="00B0F0"/>
                </a:solidFill>
              </a:rPr>
              <a:t>specific</a:t>
            </a:r>
            <a:r>
              <a:rPr lang="en-US" sz="2400" dirty="0"/>
              <a:t> quality, character or characteristic ascribed…</a:t>
            </a:r>
          </a:p>
        </p:txBody>
      </p:sp>
      <p:sp>
        <p:nvSpPr>
          <p:cNvPr id="5" name="TextBox 4"/>
          <p:cNvSpPr txBox="1"/>
          <p:nvPr/>
        </p:nvSpPr>
        <p:spPr>
          <a:xfrm>
            <a:off x="2645414" y="849648"/>
            <a:ext cx="5314019" cy="369332"/>
          </a:xfrm>
          <a:prstGeom prst="rect">
            <a:avLst/>
          </a:prstGeom>
          <a:noFill/>
        </p:spPr>
        <p:txBody>
          <a:bodyPr wrap="none" rtlCol="0">
            <a:spAutoFit/>
          </a:bodyPr>
          <a:lstStyle/>
          <a:p>
            <a:r>
              <a:rPr lang="en-US" dirty="0"/>
              <a:t>(close-ended questions by nature -&gt; turn to Attributes)</a:t>
            </a:r>
            <a:endParaRPr lang="en-CA" dirty="0"/>
          </a:p>
        </p:txBody>
      </p:sp>
    </p:spTree>
    <p:extLst>
      <p:ext uri="{BB962C8B-B14F-4D97-AF65-F5344CB8AC3E}">
        <p14:creationId xmlns:p14="http://schemas.microsoft.com/office/powerpoint/2010/main" val="36995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6" grpId="1" animBg="1"/>
      <p:bldP spid="11" grpId="0" animBg="1"/>
      <p:bldP spid="11" grpId="1" animBg="1"/>
      <p:bldP spid="12" grpId="0" animBg="1"/>
      <p:bldP spid="13" grpId="0" animBg="1"/>
      <p:bldP spid="14" grpId="0" animBg="1"/>
      <p:bldP spid="15" grpId="0" animBg="1"/>
      <p:bldP spid="16" grpId="0" animBg="1"/>
      <p:bldP spid="18" grpId="0" animBg="1"/>
      <p:bldP spid="19" grpId="0" animBg="1"/>
      <p:bldP spid="20" grpId="0" animBg="1"/>
      <p:bldP spid="21" grpId="0" build="p"/>
      <p:bldP spid="21" grpId="1" build="allAtOnce"/>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92BA6-C7C1-4A47-BDE2-9C20E5F00248}"/>
              </a:ext>
            </a:extLst>
          </p:cNvPr>
          <p:cNvPicPr>
            <a:picLocks noChangeAspect="1"/>
          </p:cNvPicPr>
          <p:nvPr/>
        </p:nvPicPr>
        <p:blipFill rotWithShape="1">
          <a:blip r:embed="rId3"/>
          <a:srcRect t="-461" r="549" b="461"/>
          <a:stretch/>
        </p:blipFill>
        <p:spPr>
          <a:xfrm>
            <a:off x="99875" y="4023360"/>
            <a:ext cx="9271407" cy="2900716"/>
          </a:xfrm>
          <a:prstGeom prst="rect">
            <a:avLst/>
          </a:prstGeom>
        </p:spPr>
      </p:pic>
      <p:pic>
        <p:nvPicPr>
          <p:cNvPr id="7" name="Picture 6">
            <a:extLst>
              <a:ext uri="{FF2B5EF4-FFF2-40B4-BE49-F238E27FC236}">
                <a16:creationId xmlns:a16="http://schemas.microsoft.com/office/drawing/2014/main" id="{10541F96-31CE-45BD-8B42-8B8D260B78D5}"/>
              </a:ext>
            </a:extLst>
          </p:cNvPr>
          <p:cNvPicPr>
            <a:picLocks noChangeAspect="1"/>
          </p:cNvPicPr>
          <p:nvPr/>
        </p:nvPicPr>
        <p:blipFill>
          <a:blip r:embed="rId4"/>
          <a:stretch>
            <a:fillRect/>
          </a:stretch>
        </p:blipFill>
        <p:spPr>
          <a:xfrm>
            <a:off x="5845234" y="1050535"/>
            <a:ext cx="2841566" cy="3356992"/>
          </a:xfrm>
          <a:prstGeom prst="rect">
            <a:avLst/>
          </a:prstGeom>
        </p:spPr>
      </p:pic>
      <p:sp>
        <p:nvSpPr>
          <p:cNvPr id="2" name="Title 1"/>
          <p:cNvSpPr>
            <a:spLocks noGrp="1"/>
          </p:cNvSpPr>
          <p:nvPr>
            <p:ph type="title"/>
          </p:nvPr>
        </p:nvSpPr>
        <p:spPr>
          <a:xfrm>
            <a:off x="457200" y="274638"/>
            <a:ext cx="6635080" cy="1143000"/>
          </a:xfrm>
        </p:spPr>
        <p:txBody>
          <a:bodyPr/>
          <a:lstStyle/>
          <a:p>
            <a:r>
              <a:rPr lang="en-CA" dirty="0"/>
              <a:t>Case classifications</a:t>
            </a:r>
          </a:p>
        </p:txBody>
      </p:sp>
      <p:sp>
        <p:nvSpPr>
          <p:cNvPr id="3" name="Content Placeholder 2"/>
          <p:cNvSpPr>
            <a:spLocks noGrp="1"/>
          </p:cNvSpPr>
          <p:nvPr>
            <p:ph idx="1"/>
          </p:nvPr>
        </p:nvSpPr>
        <p:spPr>
          <a:xfrm>
            <a:off x="432099" y="1737863"/>
            <a:ext cx="5255468" cy="1143000"/>
          </a:xfrm>
        </p:spPr>
        <p:txBody>
          <a:bodyPr/>
          <a:lstStyle/>
          <a:p>
            <a:r>
              <a:rPr lang="en-CA" sz="2000" dirty="0"/>
              <a:t>Allow users to record descriptive information about </a:t>
            </a:r>
            <a:r>
              <a:rPr lang="en-CA" sz="2000" dirty="0">
                <a:solidFill>
                  <a:srgbClr val="FF0000"/>
                </a:solidFill>
              </a:rPr>
              <a:t>people</a:t>
            </a:r>
            <a:r>
              <a:rPr lang="en-CA" sz="2000" dirty="0"/>
              <a:t>, </a:t>
            </a:r>
            <a:r>
              <a:rPr lang="en-CA" sz="2000" dirty="0">
                <a:solidFill>
                  <a:srgbClr val="FF0000"/>
                </a:solidFill>
              </a:rPr>
              <a:t>places</a:t>
            </a:r>
            <a:r>
              <a:rPr lang="en-CA" sz="2000" dirty="0"/>
              <a:t>,</a:t>
            </a:r>
            <a:r>
              <a:rPr lang="en-CA" sz="2000" dirty="0">
                <a:solidFill>
                  <a:srgbClr val="FF0000"/>
                </a:solidFill>
              </a:rPr>
              <a:t> organizations</a:t>
            </a:r>
            <a:r>
              <a:rPr lang="en-CA" sz="2000" dirty="0"/>
              <a:t>, or other ‘</a:t>
            </a:r>
            <a:r>
              <a:rPr lang="en-CA" sz="2000" dirty="0">
                <a:solidFill>
                  <a:srgbClr val="C00000"/>
                </a:solidFill>
              </a:rPr>
              <a:t>classifications</a:t>
            </a:r>
            <a:r>
              <a:rPr lang="en-CA" sz="2000" dirty="0"/>
              <a:t>’ in a project.</a:t>
            </a:r>
          </a:p>
        </p:txBody>
      </p:sp>
      <p:sp>
        <p:nvSpPr>
          <p:cNvPr id="8" name="Left Brace 7">
            <a:extLst>
              <a:ext uri="{FF2B5EF4-FFF2-40B4-BE49-F238E27FC236}">
                <a16:creationId xmlns:a16="http://schemas.microsoft.com/office/drawing/2014/main" id="{00581EC6-E024-460D-9798-BA4602816708}"/>
              </a:ext>
            </a:extLst>
          </p:cNvPr>
          <p:cNvSpPr/>
          <p:nvPr/>
        </p:nvSpPr>
        <p:spPr>
          <a:xfrm rot="5400000">
            <a:off x="6056005" y="4641836"/>
            <a:ext cx="432048" cy="789657"/>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9" name="TextBox 8">
            <a:extLst>
              <a:ext uri="{FF2B5EF4-FFF2-40B4-BE49-F238E27FC236}">
                <a16:creationId xmlns:a16="http://schemas.microsoft.com/office/drawing/2014/main" id="{7726FA2F-9F80-45DF-83DB-2D144E156537}"/>
              </a:ext>
            </a:extLst>
          </p:cNvPr>
          <p:cNvSpPr txBox="1"/>
          <p:nvPr/>
        </p:nvSpPr>
        <p:spPr>
          <a:xfrm>
            <a:off x="5704149" y="4493730"/>
            <a:ext cx="1655865" cy="400110"/>
          </a:xfrm>
          <a:prstGeom prst="rect">
            <a:avLst/>
          </a:prstGeom>
          <a:noFill/>
        </p:spPr>
        <p:txBody>
          <a:bodyPr wrap="square" rtlCol="0">
            <a:spAutoFit/>
          </a:bodyPr>
          <a:lstStyle/>
          <a:p>
            <a:r>
              <a:rPr lang="en-US" sz="2000" b="1" dirty="0">
                <a:solidFill>
                  <a:srgbClr val="00B0F0"/>
                </a:solidFill>
              </a:rPr>
              <a:t>Attribute</a:t>
            </a:r>
          </a:p>
        </p:txBody>
      </p:sp>
      <p:sp>
        <p:nvSpPr>
          <p:cNvPr id="10" name="Left Brace 9">
            <a:extLst>
              <a:ext uri="{FF2B5EF4-FFF2-40B4-BE49-F238E27FC236}">
                <a16:creationId xmlns:a16="http://schemas.microsoft.com/office/drawing/2014/main" id="{DB864C64-DB87-48DC-A4E1-0B65A319BBE2}"/>
              </a:ext>
            </a:extLst>
          </p:cNvPr>
          <p:cNvSpPr/>
          <p:nvPr/>
        </p:nvSpPr>
        <p:spPr>
          <a:xfrm rot="10800000" flipV="1">
            <a:off x="7360014" y="5550024"/>
            <a:ext cx="202903" cy="835375"/>
          </a:xfrm>
          <a:prstGeom prst="leftBrace">
            <a:avLst>
              <a:gd name="adj1" fmla="val 8333"/>
              <a:gd name="adj2" fmla="val 5088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A2F60C6-3415-49DE-860F-E28A279F9B78}"/>
              </a:ext>
            </a:extLst>
          </p:cNvPr>
          <p:cNvSpPr txBox="1"/>
          <p:nvPr/>
        </p:nvSpPr>
        <p:spPr>
          <a:xfrm>
            <a:off x="7461465" y="5725060"/>
            <a:ext cx="1754433" cy="307777"/>
          </a:xfrm>
          <a:prstGeom prst="rect">
            <a:avLst/>
          </a:prstGeom>
          <a:noFill/>
        </p:spPr>
        <p:txBody>
          <a:bodyPr wrap="square" rtlCol="0">
            <a:spAutoFit/>
          </a:bodyPr>
          <a:lstStyle/>
          <a:p>
            <a:r>
              <a:rPr lang="en-US" sz="1400" b="1" dirty="0">
                <a:solidFill>
                  <a:srgbClr val="00B050"/>
                </a:solidFill>
              </a:rPr>
              <a:t>Values</a:t>
            </a:r>
          </a:p>
        </p:txBody>
      </p:sp>
      <p:sp>
        <p:nvSpPr>
          <p:cNvPr id="13" name="TextBox 12">
            <a:extLst>
              <a:ext uri="{FF2B5EF4-FFF2-40B4-BE49-F238E27FC236}">
                <a16:creationId xmlns:a16="http://schemas.microsoft.com/office/drawing/2014/main" id="{DA3965A5-BB60-4C3B-B07F-A05A554916F7}"/>
              </a:ext>
            </a:extLst>
          </p:cNvPr>
          <p:cNvSpPr txBox="1"/>
          <p:nvPr/>
        </p:nvSpPr>
        <p:spPr>
          <a:xfrm>
            <a:off x="3462422" y="5129874"/>
            <a:ext cx="924944" cy="400110"/>
          </a:xfrm>
          <a:prstGeom prst="rect">
            <a:avLst/>
          </a:prstGeom>
          <a:noFill/>
        </p:spPr>
        <p:txBody>
          <a:bodyPr wrap="square" rtlCol="0">
            <a:spAutoFit/>
          </a:bodyPr>
          <a:lstStyle/>
          <a:p>
            <a:r>
              <a:rPr lang="en-US" sz="2000" b="1" dirty="0">
                <a:solidFill>
                  <a:srgbClr val="7030A0"/>
                </a:solidFill>
              </a:rPr>
              <a:t>Case</a:t>
            </a:r>
          </a:p>
        </p:txBody>
      </p:sp>
      <p:sp>
        <p:nvSpPr>
          <p:cNvPr id="14" name="Left Brace 13">
            <a:extLst>
              <a:ext uri="{FF2B5EF4-FFF2-40B4-BE49-F238E27FC236}">
                <a16:creationId xmlns:a16="http://schemas.microsoft.com/office/drawing/2014/main" id="{A6175081-A10D-4719-9AFF-DFDD828FFCCC}"/>
              </a:ext>
            </a:extLst>
          </p:cNvPr>
          <p:cNvSpPr/>
          <p:nvPr/>
        </p:nvSpPr>
        <p:spPr>
          <a:xfrm rot="10800000">
            <a:off x="6818904" y="1381742"/>
            <a:ext cx="399195" cy="251621"/>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C758F0A-FC04-4714-B4E6-A068586D2EA9}"/>
              </a:ext>
            </a:extLst>
          </p:cNvPr>
          <p:cNvSpPr/>
          <p:nvPr/>
        </p:nvSpPr>
        <p:spPr>
          <a:xfrm rot="10800000" flipH="1">
            <a:off x="3318890" y="5213379"/>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46ABC61-1566-4758-B3B2-6CF72D206217}"/>
              </a:ext>
            </a:extLst>
          </p:cNvPr>
          <p:cNvSpPr txBox="1"/>
          <p:nvPr/>
        </p:nvSpPr>
        <p:spPr>
          <a:xfrm>
            <a:off x="7164565" y="1112859"/>
            <a:ext cx="1796101" cy="646331"/>
          </a:xfrm>
          <a:prstGeom prst="rect">
            <a:avLst/>
          </a:prstGeom>
          <a:noFill/>
        </p:spPr>
        <p:txBody>
          <a:bodyPr wrap="square" rtlCol="0">
            <a:spAutoFit/>
          </a:bodyPr>
          <a:lstStyle/>
          <a:p>
            <a:pPr algn="ctr"/>
            <a:r>
              <a:rPr lang="en-US" b="1" dirty="0">
                <a:solidFill>
                  <a:srgbClr val="FF0000"/>
                </a:solidFill>
              </a:rPr>
              <a:t>Case classification</a:t>
            </a:r>
          </a:p>
        </p:txBody>
      </p:sp>
      <p:sp>
        <p:nvSpPr>
          <p:cNvPr id="19" name="Left Brace 18">
            <a:extLst>
              <a:ext uri="{FF2B5EF4-FFF2-40B4-BE49-F238E27FC236}">
                <a16:creationId xmlns:a16="http://schemas.microsoft.com/office/drawing/2014/main" id="{4A787397-986C-47CC-8189-AF90CA514E99}"/>
              </a:ext>
            </a:extLst>
          </p:cNvPr>
          <p:cNvSpPr/>
          <p:nvPr/>
        </p:nvSpPr>
        <p:spPr>
          <a:xfrm rot="10800000">
            <a:off x="4032926" y="5213379"/>
            <a:ext cx="259543"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941C33B9-D131-4244-A5C4-744C887990A2}"/>
              </a:ext>
            </a:extLst>
          </p:cNvPr>
          <p:cNvSpPr/>
          <p:nvPr/>
        </p:nvSpPr>
        <p:spPr>
          <a:xfrm rot="10800000">
            <a:off x="7819238" y="1690118"/>
            <a:ext cx="219348" cy="1859729"/>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21" name="TextBox 20">
            <a:extLst>
              <a:ext uri="{FF2B5EF4-FFF2-40B4-BE49-F238E27FC236}">
                <a16:creationId xmlns:a16="http://schemas.microsoft.com/office/drawing/2014/main" id="{07666245-BE8E-4B16-A101-F86A40D3695E}"/>
              </a:ext>
            </a:extLst>
          </p:cNvPr>
          <p:cNvSpPr txBox="1"/>
          <p:nvPr/>
        </p:nvSpPr>
        <p:spPr>
          <a:xfrm>
            <a:off x="8052758" y="2390477"/>
            <a:ext cx="1069060" cy="338554"/>
          </a:xfrm>
          <a:prstGeom prst="rect">
            <a:avLst/>
          </a:prstGeom>
          <a:noFill/>
        </p:spPr>
        <p:txBody>
          <a:bodyPr wrap="square" rtlCol="0">
            <a:spAutoFit/>
          </a:bodyPr>
          <a:lstStyle/>
          <a:p>
            <a:r>
              <a:rPr lang="en-US" sz="1600" b="1" dirty="0">
                <a:solidFill>
                  <a:srgbClr val="00B0F0"/>
                </a:solidFill>
              </a:rPr>
              <a:t>Attributes</a:t>
            </a:r>
          </a:p>
        </p:txBody>
      </p:sp>
    </p:spTree>
    <p:extLst>
      <p:ext uri="{BB962C8B-B14F-4D97-AF65-F5344CB8AC3E}">
        <p14:creationId xmlns:p14="http://schemas.microsoft.com/office/powerpoint/2010/main" val="67952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53" y="260648"/>
            <a:ext cx="6635080" cy="1143000"/>
          </a:xfrm>
        </p:spPr>
        <p:txBody>
          <a:bodyPr/>
          <a:lstStyle/>
          <a:p>
            <a:r>
              <a:rPr lang="en-CA" sz="3600" dirty="0"/>
              <a:t>Case classifications</a:t>
            </a:r>
          </a:p>
        </p:txBody>
      </p:sp>
      <p:sp>
        <p:nvSpPr>
          <p:cNvPr id="9" name="Content Placeholder 2">
            <a:extLst>
              <a:ext uri="{FF2B5EF4-FFF2-40B4-BE49-F238E27FC236}">
                <a16:creationId xmlns:a16="http://schemas.microsoft.com/office/drawing/2014/main" id="{C6070428-51C1-4ACF-8F31-5FF704A6FEB7}"/>
              </a:ext>
            </a:extLst>
          </p:cNvPr>
          <p:cNvSpPr txBox="1">
            <a:spLocks/>
          </p:cNvSpPr>
          <p:nvPr/>
        </p:nvSpPr>
        <p:spPr>
          <a:xfrm>
            <a:off x="683568" y="1700808"/>
            <a:ext cx="4464496" cy="739639"/>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a:t>Closed-ended question from survey data appear as attributes.</a:t>
            </a:r>
          </a:p>
          <a:p>
            <a:pPr lvl="1"/>
            <a:r>
              <a:rPr lang="en-CA" sz="2400" dirty="0"/>
              <a:t>i.e. attribute names will be the headers of the close-ended questions</a:t>
            </a:r>
          </a:p>
        </p:txBody>
      </p:sp>
      <p:pic>
        <p:nvPicPr>
          <p:cNvPr id="5" name="Picture 4">
            <a:extLst>
              <a:ext uri="{FF2B5EF4-FFF2-40B4-BE49-F238E27FC236}">
                <a16:creationId xmlns:a16="http://schemas.microsoft.com/office/drawing/2014/main" id="{07CEADC7-5A96-4F2D-A7AF-1C35F597A644}"/>
              </a:ext>
            </a:extLst>
          </p:cNvPr>
          <p:cNvPicPr>
            <a:picLocks noChangeAspect="1"/>
          </p:cNvPicPr>
          <p:nvPr/>
        </p:nvPicPr>
        <p:blipFill>
          <a:blip r:embed="rId3"/>
          <a:stretch>
            <a:fillRect/>
          </a:stretch>
        </p:blipFill>
        <p:spPr>
          <a:xfrm>
            <a:off x="5442962" y="1268760"/>
            <a:ext cx="3476129" cy="4106657"/>
          </a:xfrm>
          <a:prstGeom prst="rect">
            <a:avLst/>
          </a:prstGeom>
        </p:spPr>
      </p:pic>
    </p:spTree>
    <p:extLst>
      <p:ext uri="{BB962C8B-B14F-4D97-AF65-F5344CB8AC3E}">
        <p14:creationId xmlns:p14="http://schemas.microsoft.com/office/powerpoint/2010/main" val="188088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All together now</a:t>
            </a:r>
          </a:p>
        </p:txBody>
      </p:sp>
      <p:pic>
        <p:nvPicPr>
          <p:cNvPr id="9" name="Picture 8">
            <a:extLst>
              <a:ext uri="{FF2B5EF4-FFF2-40B4-BE49-F238E27FC236}">
                <a16:creationId xmlns:a16="http://schemas.microsoft.com/office/drawing/2014/main" id="{C52CFD52-F3CD-8444-9209-F1643312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417638"/>
            <a:ext cx="6934200" cy="4254500"/>
          </a:xfrm>
          <a:prstGeom prst="rect">
            <a:avLst/>
          </a:prstGeom>
        </p:spPr>
      </p:pic>
      <p:sp>
        <p:nvSpPr>
          <p:cNvPr id="10" name="Left Brace 9">
            <a:extLst>
              <a:ext uri="{FF2B5EF4-FFF2-40B4-BE49-F238E27FC236}">
                <a16:creationId xmlns:a16="http://schemas.microsoft.com/office/drawing/2014/main" id="{107A7E27-B36C-2C48-8C6C-AF6E38C65F0F}"/>
              </a:ext>
            </a:extLst>
          </p:cNvPr>
          <p:cNvSpPr/>
          <p:nvPr/>
        </p:nvSpPr>
        <p:spPr>
          <a:xfrm>
            <a:off x="1403648" y="2497758"/>
            <a:ext cx="432048" cy="3307506"/>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DD24027D-E6DD-AB4C-961D-44E20790471A}"/>
              </a:ext>
            </a:extLst>
          </p:cNvPr>
          <p:cNvSpPr txBox="1"/>
          <p:nvPr/>
        </p:nvSpPr>
        <p:spPr>
          <a:xfrm>
            <a:off x="109186" y="3951456"/>
            <a:ext cx="1655865" cy="400110"/>
          </a:xfrm>
          <a:prstGeom prst="rect">
            <a:avLst/>
          </a:prstGeom>
          <a:noFill/>
        </p:spPr>
        <p:txBody>
          <a:bodyPr wrap="square" rtlCol="0">
            <a:spAutoFit/>
          </a:bodyPr>
          <a:lstStyle/>
          <a:p>
            <a:r>
              <a:rPr lang="en-US" sz="2000" b="1" dirty="0">
                <a:solidFill>
                  <a:srgbClr val="00B0F0"/>
                </a:solidFill>
              </a:rPr>
              <a:t>Attributes</a:t>
            </a:r>
          </a:p>
        </p:txBody>
      </p:sp>
      <p:sp>
        <p:nvSpPr>
          <p:cNvPr id="14" name="Left Brace 13">
            <a:extLst>
              <a:ext uri="{FF2B5EF4-FFF2-40B4-BE49-F238E27FC236}">
                <a16:creationId xmlns:a16="http://schemas.microsoft.com/office/drawing/2014/main" id="{670F912C-1A72-1744-9734-8068BF165863}"/>
              </a:ext>
            </a:extLst>
          </p:cNvPr>
          <p:cNvSpPr/>
          <p:nvPr/>
        </p:nvSpPr>
        <p:spPr>
          <a:xfrm rot="10800000">
            <a:off x="7812360" y="2497758"/>
            <a:ext cx="381472" cy="315649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0C7865E-65A4-524D-977E-947EC7F7AF66}"/>
              </a:ext>
            </a:extLst>
          </p:cNvPr>
          <p:cNvSpPr txBox="1"/>
          <p:nvPr/>
        </p:nvSpPr>
        <p:spPr>
          <a:xfrm>
            <a:off x="8172400" y="3861048"/>
            <a:ext cx="1754433" cy="400110"/>
          </a:xfrm>
          <a:prstGeom prst="rect">
            <a:avLst/>
          </a:prstGeom>
          <a:noFill/>
        </p:spPr>
        <p:txBody>
          <a:bodyPr wrap="square" rtlCol="0">
            <a:spAutoFit/>
          </a:bodyPr>
          <a:lstStyle/>
          <a:p>
            <a:r>
              <a:rPr lang="en-US" sz="2000" b="1" dirty="0">
                <a:solidFill>
                  <a:schemeClr val="accent3">
                    <a:lumMod val="75000"/>
                  </a:schemeClr>
                </a:solidFill>
              </a:rPr>
              <a:t>Values</a:t>
            </a:r>
          </a:p>
        </p:txBody>
      </p:sp>
      <p:sp>
        <p:nvSpPr>
          <p:cNvPr id="8" name="TextBox 7">
            <a:extLst>
              <a:ext uri="{FF2B5EF4-FFF2-40B4-BE49-F238E27FC236}">
                <a16:creationId xmlns:a16="http://schemas.microsoft.com/office/drawing/2014/main" id="{8EEC8478-431B-4950-9737-88F7377427DA}"/>
              </a:ext>
            </a:extLst>
          </p:cNvPr>
          <p:cNvSpPr txBox="1"/>
          <p:nvPr/>
        </p:nvSpPr>
        <p:spPr>
          <a:xfrm>
            <a:off x="2325552" y="1329268"/>
            <a:ext cx="2232248" cy="400110"/>
          </a:xfrm>
          <a:prstGeom prst="rect">
            <a:avLst/>
          </a:prstGeom>
          <a:noFill/>
        </p:spPr>
        <p:txBody>
          <a:bodyPr wrap="square" rtlCol="0">
            <a:spAutoFit/>
          </a:bodyPr>
          <a:lstStyle/>
          <a:p>
            <a:r>
              <a:rPr lang="en-US" sz="2000" b="1" dirty="0">
                <a:solidFill>
                  <a:srgbClr val="FF0000"/>
                </a:solidFill>
              </a:rPr>
              <a:t>Case classification</a:t>
            </a:r>
          </a:p>
        </p:txBody>
      </p:sp>
      <p:sp>
        <p:nvSpPr>
          <p:cNvPr id="12" name="TextBox 11">
            <a:extLst>
              <a:ext uri="{FF2B5EF4-FFF2-40B4-BE49-F238E27FC236}">
                <a16:creationId xmlns:a16="http://schemas.microsoft.com/office/drawing/2014/main" id="{0D6E7460-7171-4806-8DC9-0DFEFC77A3B2}"/>
              </a:ext>
            </a:extLst>
          </p:cNvPr>
          <p:cNvSpPr txBox="1"/>
          <p:nvPr/>
        </p:nvSpPr>
        <p:spPr>
          <a:xfrm>
            <a:off x="377703" y="2021495"/>
            <a:ext cx="924944" cy="400110"/>
          </a:xfrm>
          <a:prstGeom prst="rect">
            <a:avLst/>
          </a:prstGeom>
          <a:noFill/>
        </p:spPr>
        <p:txBody>
          <a:bodyPr wrap="square" rtlCol="0">
            <a:spAutoFit/>
          </a:bodyPr>
          <a:lstStyle/>
          <a:p>
            <a:r>
              <a:rPr lang="en-US" sz="2000" b="1" dirty="0">
                <a:solidFill>
                  <a:srgbClr val="7030A0"/>
                </a:solidFill>
              </a:rPr>
              <a:t>Case</a:t>
            </a:r>
          </a:p>
        </p:txBody>
      </p:sp>
      <p:sp>
        <p:nvSpPr>
          <p:cNvPr id="13" name="Left Brace 12">
            <a:extLst>
              <a:ext uri="{FF2B5EF4-FFF2-40B4-BE49-F238E27FC236}">
                <a16:creationId xmlns:a16="http://schemas.microsoft.com/office/drawing/2014/main" id="{87F316B4-854C-49A8-A315-06B3CA4F837D}"/>
              </a:ext>
            </a:extLst>
          </p:cNvPr>
          <p:cNvSpPr/>
          <p:nvPr/>
        </p:nvSpPr>
        <p:spPr>
          <a:xfrm rot="10800000">
            <a:off x="1944080" y="1347671"/>
            <a:ext cx="381472" cy="400110"/>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5FD60631-8C05-40A9-8D2E-29E0AA9BBE5F}"/>
              </a:ext>
            </a:extLst>
          </p:cNvPr>
          <p:cNvSpPr/>
          <p:nvPr/>
        </p:nvSpPr>
        <p:spPr>
          <a:xfrm rot="10800000" flipH="1">
            <a:off x="1117717" y="2105000"/>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114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8" grpId="0"/>
      <p:bldP spid="12" grpId="0"/>
      <p:bldP spid="13"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486100"/>
            <a:ext cx="8229600" cy="1143000"/>
          </a:xfrm>
        </p:spPr>
        <p:txBody>
          <a:bodyPr/>
          <a:lstStyle/>
          <a:p>
            <a:r>
              <a:rPr lang="en-US" sz="2800" dirty="0"/>
              <a:t>Match NVivo objects and their description</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818656" cy="4525963"/>
          </a:xfrm>
        </p:spPr>
        <p:txBody>
          <a:bodyPr/>
          <a:lstStyle/>
          <a:p>
            <a:pPr marL="0" indent="0">
              <a:buNone/>
            </a:pPr>
            <a:r>
              <a:rPr lang="en-US" sz="2400" dirty="0"/>
              <a:t>Case 	    classification</a:t>
            </a:r>
          </a:p>
          <a:p>
            <a:pPr marL="0" indent="0">
              <a:buNone/>
            </a:pPr>
            <a:endParaRPr lang="en-US" sz="2400" dirty="0"/>
          </a:p>
          <a:p>
            <a:pPr marL="0" indent="0">
              <a:buNone/>
            </a:pPr>
            <a:r>
              <a:rPr lang="en-US" sz="2400" dirty="0"/>
              <a:t>Case</a:t>
            </a:r>
          </a:p>
          <a:p>
            <a:pPr marL="0" indent="0">
              <a:buNone/>
            </a:pPr>
            <a:endParaRPr lang="en-US" sz="2400" dirty="0"/>
          </a:p>
          <a:p>
            <a:pPr marL="0" indent="0">
              <a:buNone/>
            </a:pPr>
            <a:r>
              <a:rPr lang="en-US" sz="2400" dirty="0"/>
              <a:t>Attribute</a:t>
            </a:r>
          </a:p>
          <a:p>
            <a:pPr marL="0" indent="0">
              <a:buNone/>
            </a:pPr>
            <a:endParaRPr lang="en-US" sz="2400" dirty="0"/>
          </a:p>
          <a:p>
            <a:pPr marL="0" indent="0">
              <a:buNone/>
            </a:pPr>
            <a:r>
              <a:rPr lang="en-US" sz="2400" dirty="0"/>
              <a:t>Value</a:t>
            </a:r>
          </a:p>
          <a:p>
            <a:pPr marL="0" indent="0">
              <a:buNone/>
            </a:pPr>
            <a:endParaRPr lang="en-US" sz="2400" dirty="0"/>
          </a:p>
          <a:p>
            <a:pPr marL="0" indent="0">
              <a:buNone/>
            </a:pPr>
            <a:r>
              <a:rPr lang="en-US" sz="2400" dirty="0"/>
              <a:t>Code</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19344" y="2180563"/>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type of quality, character, or characteristic ascribed to someone or something.</a:t>
            </a:r>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82750" y="5041274"/>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The specific quality, character or characteristic ascribed to someone or something.</a:t>
            </a:r>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20912" y="119675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container used to represent a single unit in an observation or analysis</a:t>
            </a:r>
          </a:p>
          <a:p>
            <a:pPr marL="0" indent="0">
              <a:buFont typeface="Arial" charset="0"/>
              <a:buNone/>
            </a:pPr>
            <a:endParaRPr lang="en-US" sz="1600" dirty="0"/>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68144" y="4297958"/>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named concept that can be linked to other objects.</a:t>
            </a:r>
          </a:p>
          <a:p>
            <a:endParaRPr lang="en-US" sz="1600" dirty="0"/>
          </a:p>
          <a:p>
            <a:pPr marL="0" indent="0">
              <a:buFont typeface="Arial" charset="0"/>
              <a:buNone/>
            </a:pPr>
            <a:endParaRPr lang="en-US" sz="1600" dirty="0"/>
          </a:p>
        </p:txBody>
      </p:sp>
      <p:sp>
        <p:nvSpPr>
          <p:cNvPr id="8" name="Content Placeholder 2">
            <a:extLst>
              <a:ext uri="{FF2B5EF4-FFF2-40B4-BE49-F238E27FC236}">
                <a16:creationId xmlns:a16="http://schemas.microsoft.com/office/drawing/2014/main" id="{0B9B66B0-F3E9-45E0-82AF-D56A33922E8C}"/>
              </a:ext>
            </a:extLst>
          </p:cNvPr>
          <p:cNvSpPr txBox="1">
            <a:spLocks/>
          </p:cNvSpPr>
          <p:nvPr/>
        </p:nvSpPr>
        <p:spPr>
          <a:xfrm>
            <a:off x="5853068" y="3068960"/>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container that stores demographic information about the units of observation/ analysis in the project. </a:t>
            </a:r>
          </a:p>
          <a:p>
            <a:endParaRPr lang="en-US" sz="1600" dirty="0"/>
          </a:p>
          <a:p>
            <a:pPr marL="0" indent="0">
              <a:buFont typeface="Arial" charset="0"/>
              <a:buNone/>
            </a:pPr>
            <a:endParaRPr lang="en-US" sz="1600" dirty="0"/>
          </a:p>
        </p:txBody>
      </p:sp>
      <p:cxnSp>
        <p:nvCxnSpPr>
          <p:cNvPr id="25" name="Straight Arrow Connector 24">
            <a:extLst>
              <a:ext uri="{FF2B5EF4-FFF2-40B4-BE49-F238E27FC236}">
                <a16:creationId xmlns:a16="http://schemas.microsoft.com/office/drawing/2014/main" id="{C0673579-87CE-4D0D-96CF-75300068B728}"/>
              </a:ext>
            </a:extLst>
          </p:cNvPr>
          <p:cNvCxnSpPr>
            <a:cxnSpLocks/>
          </p:cNvCxnSpPr>
          <p:nvPr/>
        </p:nvCxnSpPr>
        <p:spPr>
          <a:xfrm>
            <a:off x="2384245" y="1740634"/>
            <a:ext cx="3435099" cy="16883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flipV="1">
            <a:off x="2381386" y="1595134"/>
            <a:ext cx="3437958" cy="1277257"/>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360010" y="2733538"/>
            <a:ext cx="3372521" cy="1049377"/>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a:off x="2379818" y="4733166"/>
            <a:ext cx="3352713" cy="786499"/>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360010" y="4583559"/>
            <a:ext cx="3372521" cy="936106"/>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0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827584" y="177148"/>
            <a:ext cx="8229600" cy="1143000"/>
          </a:xfrm>
        </p:spPr>
        <p:txBody>
          <a:bodyPr/>
          <a:lstStyle/>
          <a:p>
            <a:r>
              <a:rPr lang="en-US" dirty="0"/>
              <a:t>Open-ended data</a:t>
            </a:r>
            <a:br>
              <a:rPr lang="en-US" dirty="0"/>
            </a:br>
            <a:r>
              <a:rPr lang="en-US" sz="2000" dirty="0"/>
              <a:t>(turn to nodes)</a:t>
            </a:r>
          </a:p>
        </p:txBody>
      </p:sp>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20980" y="159053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NVivo will turn headers into codes </a:t>
            </a:r>
            <a:r>
              <a:rPr lang="en-US" sz="2400" b="1" dirty="0"/>
              <a:t>automatically</a:t>
            </a:r>
            <a:r>
              <a:rPr lang="en-US" sz="2400" dirty="0"/>
              <a:t>.</a:t>
            </a:r>
          </a:p>
        </p:txBody>
      </p:sp>
      <p:pic>
        <p:nvPicPr>
          <p:cNvPr id="8" name="Picture 7">
            <a:extLst>
              <a:ext uri="{FF2B5EF4-FFF2-40B4-BE49-F238E27FC236}">
                <a16:creationId xmlns:a16="http://schemas.microsoft.com/office/drawing/2014/main" id="{AFF7E826-2CFF-4AFA-B878-90E0ACAF8788}"/>
              </a:ext>
            </a:extLst>
          </p:cNvPr>
          <p:cNvPicPr>
            <a:picLocks noChangeAspect="1"/>
          </p:cNvPicPr>
          <p:nvPr/>
        </p:nvPicPr>
        <p:blipFill rotWithShape="1">
          <a:blip r:embed="rId2"/>
          <a:srcRect l="1" r="27413"/>
          <a:stretch/>
        </p:blipFill>
        <p:spPr>
          <a:xfrm>
            <a:off x="3134309" y="1320148"/>
            <a:ext cx="5717771" cy="4505325"/>
          </a:xfrm>
          <a:prstGeom prst="rect">
            <a:avLst/>
          </a:prstGeom>
        </p:spPr>
      </p:pic>
      <p:sp>
        <p:nvSpPr>
          <p:cNvPr id="24" name="Rectangle 23">
            <a:extLst>
              <a:ext uri="{FF2B5EF4-FFF2-40B4-BE49-F238E27FC236}">
                <a16:creationId xmlns:a16="http://schemas.microsoft.com/office/drawing/2014/main" id="{64171E66-3D24-4088-9620-8C56675E44C2}"/>
              </a:ext>
            </a:extLst>
          </p:cNvPr>
          <p:cNvSpPr/>
          <p:nvPr/>
        </p:nvSpPr>
        <p:spPr>
          <a:xfrm>
            <a:off x="6043381" y="1702643"/>
            <a:ext cx="2805887" cy="216024"/>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1B6CD2-6E26-46EA-B798-D1CD6854630B}"/>
              </a:ext>
            </a:extLst>
          </p:cNvPr>
          <p:cNvSpPr/>
          <p:nvPr/>
        </p:nvSpPr>
        <p:spPr>
          <a:xfrm>
            <a:off x="3347864" y="1702643"/>
            <a:ext cx="2490413" cy="216024"/>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461EEB-EBDE-497C-A696-65EDF6589C74}"/>
              </a:ext>
            </a:extLst>
          </p:cNvPr>
          <p:cNvSpPr/>
          <p:nvPr/>
        </p:nvSpPr>
        <p:spPr>
          <a:xfrm>
            <a:off x="3334896" y="2689719"/>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8DC46C-D380-4A77-B2F0-A54742651DC3}"/>
              </a:ext>
            </a:extLst>
          </p:cNvPr>
          <p:cNvSpPr/>
          <p:nvPr/>
        </p:nvSpPr>
        <p:spPr>
          <a:xfrm>
            <a:off x="3315657" y="3517935"/>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086D2-032E-4824-96CD-2BDBD92D5541}"/>
              </a:ext>
            </a:extLst>
          </p:cNvPr>
          <p:cNvSpPr/>
          <p:nvPr/>
        </p:nvSpPr>
        <p:spPr>
          <a:xfrm>
            <a:off x="6043381" y="3915949"/>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DF87C7-6B9F-4613-B51C-14DA03F1D924}"/>
              </a:ext>
            </a:extLst>
          </p:cNvPr>
          <p:cNvSpPr/>
          <p:nvPr/>
        </p:nvSpPr>
        <p:spPr>
          <a:xfrm>
            <a:off x="6075609" y="5030894"/>
            <a:ext cx="2490413" cy="371947"/>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E999C7F5-0D75-472D-95B2-EC4DED576926}"/>
              </a:ext>
            </a:extLst>
          </p:cNvPr>
          <p:cNvSpPr txBox="1">
            <a:spLocks/>
          </p:cNvSpPr>
          <p:nvPr/>
        </p:nvSpPr>
        <p:spPr>
          <a:xfrm>
            <a:off x="107538" y="2818574"/>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dirty="0">
                <a:solidFill>
                  <a:srgbClr val="00B050"/>
                </a:solidFill>
              </a:rPr>
              <a:t>resultant</a:t>
            </a:r>
            <a:r>
              <a:rPr lang="en-US" sz="2400" dirty="0"/>
              <a:t> </a:t>
            </a:r>
            <a:r>
              <a:rPr lang="en-US" sz="2400" dirty="0">
                <a:solidFill>
                  <a:srgbClr val="00B050"/>
                </a:solidFill>
              </a:rPr>
              <a:t>codes</a:t>
            </a:r>
            <a:r>
              <a:rPr lang="en-US" sz="2400" dirty="0"/>
              <a:t> can further be </a:t>
            </a:r>
            <a:r>
              <a:rPr lang="en-US" sz="2400" dirty="0">
                <a:solidFill>
                  <a:srgbClr val="00B0F0"/>
                </a:solidFill>
              </a:rPr>
              <a:t>coded with </a:t>
            </a:r>
            <a:r>
              <a:rPr lang="en-US" sz="2400" dirty="0"/>
              <a:t>YOUR codes.</a:t>
            </a:r>
          </a:p>
        </p:txBody>
      </p:sp>
    </p:spTree>
    <p:extLst>
      <p:ext uri="{BB962C8B-B14F-4D97-AF65-F5344CB8AC3E}">
        <p14:creationId xmlns:p14="http://schemas.microsoft.com/office/powerpoint/2010/main" val="158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5" grpId="0" animBg="1"/>
      <p:bldP spid="26" grpId="0" animBg="1"/>
      <p:bldP spid="27" grpId="0" animBg="1"/>
      <p:bldP spid="28" grpId="0" animBg="1"/>
      <p:bldP spid="29"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554" y="260648"/>
            <a:ext cx="8229600" cy="1143000"/>
          </a:xfrm>
        </p:spPr>
        <p:txBody>
          <a:bodyPr/>
          <a:lstStyle/>
          <a:p>
            <a:r>
              <a:rPr lang="en-CA" dirty="0"/>
              <a:t>Welcome to the </a:t>
            </a:r>
            <a:br>
              <a:rPr lang="en-CA" dirty="0"/>
            </a:br>
            <a:r>
              <a:rPr lang="en-CA" dirty="0"/>
              <a:t>Research Commons!</a:t>
            </a:r>
          </a:p>
        </p:txBody>
      </p:sp>
      <p:sp>
        <p:nvSpPr>
          <p:cNvPr id="5" name="Content Placeholder 2"/>
          <p:cNvSpPr>
            <a:spLocks noGrp="1"/>
          </p:cNvSpPr>
          <p:nvPr>
            <p:ph idx="1"/>
          </p:nvPr>
        </p:nvSpPr>
        <p:spPr>
          <a:xfrm>
            <a:off x="457200" y="1772816"/>
            <a:ext cx="8229600" cy="3312368"/>
          </a:xfrm>
        </p:spPr>
        <p:txBody>
          <a:bodyPr/>
          <a:lstStyle/>
          <a:p>
            <a:r>
              <a:rPr lang="en-CA" sz="2800" dirty="0"/>
              <a:t>Workshops and One-on-one Consultations</a:t>
            </a:r>
          </a:p>
          <a:p>
            <a:pPr lvl="1"/>
            <a:r>
              <a:rPr lang="en-CA" sz="2400" dirty="0"/>
              <a:t>Citation Management</a:t>
            </a:r>
          </a:p>
          <a:p>
            <a:pPr lvl="1"/>
            <a:r>
              <a:rPr lang="en-CA" sz="2400" dirty="0"/>
              <a:t>R, SPSS</a:t>
            </a:r>
          </a:p>
          <a:p>
            <a:pPr lvl="1"/>
            <a:r>
              <a:rPr lang="en-CA" sz="2400" dirty="0"/>
              <a:t>Data visualization</a:t>
            </a:r>
          </a:p>
          <a:p>
            <a:pPr lvl="1"/>
            <a:r>
              <a:rPr lang="en-CA" sz="2400" dirty="0"/>
              <a:t>NVivo</a:t>
            </a:r>
          </a:p>
          <a:p>
            <a:pPr marL="457200" lvl="1" indent="0">
              <a:buNone/>
            </a:pPr>
            <a:r>
              <a:rPr lang="en-CA" sz="2400" dirty="0"/>
              <a:t>…</a:t>
            </a:r>
          </a:p>
        </p:txBody>
      </p:sp>
      <p:sp>
        <p:nvSpPr>
          <p:cNvPr id="3" name="Rectangle 2"/>
          <p:cNvSpPr/>
          <p:nvPr/>
        </p:nvSpPr>
        <p:spPr>
          <a:xfrm>
            <a:off x="5202485" y="5549170"/>
            <a:ext cx="3041923" cy="400110"/>
          </a:xfrm>
          <a:prstGeom prst="rect">
            <a:avLst/>
          </a:prstGeom>
        </p:spPr>
        <p:txBody>
          <a:bodyPr wrap="none">
            <a:spAutoFit/>
          </a:bodyPr>
          <a:lstStyle/>
          <a:p>
            <a:r>
              <a:rPr lang="en-CA" sz="2000" i="1" dirty="0"/>
              <a:t>Check the </a:t>
            </a:r>
            <a:r>
              <a:rPr lang="en-CA" sz="2000" i="1" dirty="0">
                <a:hlinkClick r:id="rId3"/>
              </a:rPr>
              <a:t>Website</a:t>
            </a:r>
            <a:r>
              <a:rPr lang="en-CA" sz="2000" i="1" dirty="0"/>
              <a:t> for more</a:t>
            </a:r>
          </a:p>
        </p:txBody>
      </p:sp>
    </p:spTree>
    <p:extLst>
      <p:ext uri="{BB962C8B-B14F-4D97-AF65-F5344CB8AC3E}">
        <p14:creationId xmlns:p14="http://schemas.microsoft.com/office/powerpoint/2010/main" val="67850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1</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pPr>
              <a:spcAft>
                <a:spcPts val="1800"/>
              </a:spcAft>
            </a:pPr>
            <a:r>
              <a:rPr lang="en-US" dirty="0"/>
              <a:t>Download the materials for Workshop 2 from</a:t>
            </a:r>
          </a:p>
          <a:p>
            <a:pPr marL="0" indent="0">
              <a:spcAft>
                <a:spcPts val="1800"/>
              </a:spcAft>
              <a:buNone/>
            </a:pPr>
            <a:r>
              <a:rPr lang="en-US" dirty="0"/>
              <a:t>	</a:t>
            </a:r>
            <a:r>
              <a:rPr lang="en-US" dirty="0">
                <a:hlinkClick r:id="rId2"/>
              </a:rPr>
              <a:t>Sample Survey Responses</a:t>
            </a:r>
            <a:r>
              <a:rPr lang="en-US" dirty="0"/>
              <a:t> (available in Chat Box)</a:t>
            </a:r>
          </a:p>
          <a:p>
            <a:pPr>
              <a:spcAft>
                <a:spcPts val="1800"/>
              </a:spcAft>
              <a:buFont typeface="Arial" panose="020B0604020202020204" pitchFamily="34" charset="0"/>
              <a:buChar char="•"/>
            </a:pPr>
            <a:r>
              <a:rPr lang="en-US" dirty="0"/>
              <a:t>Import the dataset into NVivo (we show how).</a:t>
            </a:r>
          </a:p>
          <a:p>
            <a:pPr>
              <a:spcAft>
                <a:spcPts val="1800"/>
              </a:spcAft>
              <a:buFont typeface="Arial" panose="020B0604020202020204" pitchFamily="34" charset="0"/>
              <a:buChar char="•"/>
            </a:pPr>
            <a:r>
              <a:rPr lang="en-US" dirty="0"/>
              <a:t>We explore next 2 slides: Table + Nodes</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969743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979372-2E95-4DE6-8E87-4D9993AB260A}"/>
              </a:ext>
            </a:extLst>
          </p:cNvPr>
          <p:cNvPicPr>
            <a:picLocks noChangeAspect="1"/>
          </p:cNvPicPr>
          <p:nvPr/>
        </p:nvPicPr>
        <p:blipFill>
          <a:blip r:embed="rId3"/>
          <a:stretch>
            <a:fillRect/>
          </a:stretch>
        </p:blipFill>
        <p:spPr>
          <a:xfrm>
            <a:off x="0" y="1994225"/>
            <a:ext cx="9144000" cy="3716637"/>
          </a:xfrm>
          <a:prstGeom prst="rect">
            <a:avLst/>
          </a:prstGeom>
        </p:spPr>
      </p:pic>
      <p:sp>
        <p:nvSpPr>
          <p:cNvPr id="6" name="TextBox 5">
            <a:extLst>
              <a:ext uri="{FF2B5EF4-FFF2-40B4-BE49-F238E27FC236}">
                <a16:creationId xmlns:a16="http://schemas.microsoft.com/office/drawing/2014/main" id="{B1A2C239-D259-4541-8D03-EB88F089ADA7}"/>
              </a:ext>
            </a:extLst>
          </p:cNvPr>
          <p:cNvSpPr txBox="1"/>
          <p:nvPr/>
        </p:nvSpPr>
        <p:spPr>
          <a:xfrm>
            <a:off x="3419872" y="350904"/>
            <a:ext cx="3553665" cy="830997"/>
          </a:xfrm>
          <a:prstGeom prst="rect">
            <a:avLst/>
          </a:prstGeom>
          <a:noFill/>
        </p:spPr>
        <p:txBody>
          <a:bodyPr wrap="none" rtlCol="0">
            <a:spAutoFit/>
          </a:bodyPr>
          <a:lstStyle/>
          <a:p>
            <a:r>
              <a:rPr lang="en-US" sz="4800" dirty="0"/>
              <a:t>Dataset Table</a:t>
            </a:r>
          </a:p>
        </p:txBody>
      </p:sp>
      <p:sp>
        <p:nvSpPr>
          <p:cNvPr id="7" name="TextBox 6">
            <a:extLst>
              <a:ext uri="{FF2B5EF4-FFF2-40B4-BE49-F238E27FC236}">
                <a16:creationId xmlns:a16="http://schemas.microsoft.com/office/drawing/2014/main" id="{279D5AB8-97A3-47A1-B2FE-C74A2E7221E9}"/>
              </a:ext>
            </a:extLst>
          </p:cNvPr>
          <p:cNvSpPr txBox="1"/>
          <p:nvPr/>
        </p:nvSpPr>
        <p:spPr>
          <a:xfrm>
            <a:off x="395536" y="1403397"/>
            <a:ext cx="1790170" cy="369332"/>
          </a:xfrm>
          <a:prstGeom prst="rect">
            <a:avLst/>
          </a:prstGeom>
          <a:noFill/>
        </p:spPr>
        <p:txBody>
          <a:bodyPr wrap="none" rtlCol="0">
            <a:spAutoFit/>
          </a:bodyPr>
          <a:lstStyle/>
          <a:p>
            <a:r>
              <a:rPr lang="en-US" dirty="0">
                <a:solidFill>
                  <a:srgbClr val="FF0000"/>
                </a:solidFill>
              </a:rPr>
              <a:t>Why use a table?</a:t>
            </a:r>
          </a:p>
        </p:txBody>
      </p:sp>
      <p:sp>
        <p:nvSpPr>
          <p:cNvPr id="8" name="TextBox 7">
            <a:extLst>
              <a:ext uri="{FF2B5EF4-FFF2-40B4-BE49-F238E27FC236}">
                <a16:creationId xmlns:a16="http://schemas.microsoft.com/office/drawing/2014/main" id="{C85F9CB8-39C6-4992-9D71-9EFEF8E46BE5}"/>
              </a:ext>
            </a:extLst>
          </p:cNvPr>
          <p:cNvSpPr txBox="1"/>
          <p:nvPr/>
        </p:nvSpPr>
        <p:spPr>
          <a:xfrm>
            <a:off x="3203849" y="1403397"/>
            <a:ext cx="2156552" cy="369332"/>
          </a:xfrm>
          <a:prstGeom prst="rect">
            <a:avLst/>
          </a:prstGeom>
          <a:noFill/>
        </p:spPr>
        <p:txBody>
          <a:bodyPr wrap="none" rtlCol="0">
            <a:spAutoFit/>
          </a:bodyPr>
          <a:lstStyle/>
          <a:p>
            <a:r>
              <a:rPr lang="en-US" dirty="0">
                <a:solidFill>
                  <a:srgbClr val="FF0000"/>
                </a:solidFill>
              </a:rPr>
              <a:t>Why gray and white?</a:t>
            </a:r>
          </a:p>
        </p:txBody>
      </p:sp>
      <p:sp>
        <p:nvSpPr>
          <p:cNvPr id="10" name="TextBox 9">
            <a:extLst>
              <a:ext uri="{FF2B5EF4-FFF2-40B4-BE49-F238E27FC236}">
                <a16:creationId xmlns:a16="http://schemas.microsoft.com/office/drawing/2014/main" id="{6EFBC2A7-B86B-43FF-BBA1-6494A84F2E83}"/>
              </a:ext>
            </a:extLst>
          </p:cNvPr>
          <p:cNvSpPr txBox="1"/>
          <p:nvPr/>
        </p:nvSpPr>
        <p:spPr>
          <a:xfrm>
            <a:off x="1286727" y="2583170"/>
            <a:ext cx="1456742" cy="1200329"/>
          </a:xfrm>
          <a:prstGeom prst="rect">
            <a:avLst/>
          </a:prstGeom>
          <a:noFill/>
        </p:spPr>
        <p:txBody>
          <a:bodyPr wrap="square" rtlCol="0">
            <a:spAutoFit/>
          </a:bodyPr>
          <a:lstStyle/>
          <a:p>
            <a:r>
              <a:rPr lang="en-US" dirty="0">
                <a:solidFill>
                  <a:srgbClr val="FF0000"/>
                </a:solidFill>
              </a:rPr>
              <a:t>Where are the NVIVO automatic nodes?</a:t>
            </a:r>
          </a:p>
        </p:txBody>
      </p:sp>
      <p:sp>
        <p:nvSpPr>
          <p:cNvPr id="12" name="TextBox 11">
            <a:extLst>
              <a:ext uri="{FF2B5EF4-FFF2-40B4-BE49-F238E27FC236}">
                <a16:creationId xmlns:a16="http://schemas.microsoft.com/office/drawing/2014/main" id="{19994205-2B15-40A9-9FC6-D4AB328EA37D}"/>
              </a:ext>
            </a:extLst>
          </p:cNvPr>
          <p:cNvSpPr txBox="1"/>
          <p:nvPr/>
        </p:nvSpPr>
        <p:spPr>
          <a:xfrm>
            <a:off x="1286727" y="3875039"/>
            <a:ext cx="1456742" cy="646331"/>
          </a:xfrm>
          <a:prstGeom prst="rect">
            <a:avLst/>
          </a:prstGeom>
          <a:noFill/>
        </p:spPr>
        <p:txBody>
          <a:bodyPr wrap="square" rtlCol="0">
            <a:spAutoFit/>
          </a:bodyPr>
          <a:lstStyle/>
          <a:p>
            <a:r>
              <a:rPr lang="en-US" dirty="0">
                <a:solidFill>
                  <a:srgbClr val="FF0000"/>
                </a:solidFill>
              </a:rPr>
              <a:t>What are the IDs for?</a:t>
            </a:r>
          </a:p>
        </p:txBody>
      </p:sp>
      <p:sp>
        <p:nvSpPr>
          <p:cNvPr id="13" name="TextBox 12">
            <a:extLst>
              <a:ext uri="{FF2B5EF4-FFF2-40B4-BE49-F238E27FC236}">
                <a16:creationId xmlns:a16="http://schemas.microsoft.com/office/drawing/2014/main" id="{001B7CA9-0D2E-4631-A14F-A863CFE734C9}"/>
              </a:ext>
            </a:extLst>
          </p:cNvPr>
          <p:cNvSpPr txBox="1"/>
          <p:nvPr/>
        </p:nvSpPr>
        <p:spPr>
          <a:xfrm>
            <a:off x="1292712" y="4612910"/>
            <a:ext cx="1983144" cy="646331"/>
          </a:xfrm>
          <a:prstGeom prst="rect">
            <a:avLst/>
          </a:prstGeom>
          <a:noFill/>
        </p:spPr>
        <p:txBody>
          <a:bodyPr wrap="square" rtlCol="0">
            <a:spAutoFit/>
          </a:bodyPr>
          <a:lstStyle/>
          <a:p>
            <a:r>
              <a:rPr lang="en-US" dirty="0">
                <a:solidFill>
                  <a:srgbClr val="FF0000"/>
                </a:solidFill>
              </a:rPr>
              <a:t>Why the ‘Form’ tab? </a:t>
            </a:r>
          </a:p>
        </p:txBody>
      </p:sp>
    </p:spTree>
    <p:extLst>
      <p:ext uri="{BB962C8B-B14F-4D97-AF65-F5344CB8AC3E}">
        <p14:creationId xmlns:p14="http://schemas.microsoft.com/office/powerpoint/2010/main" val="415260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5C4474-FFE4-4DD5-9751-D896E5053913}"/>
              </a:ext>
            </a:extLst>
          </p:cNvPr>
          <p:cNvPicPr>
            <a:picLocks noChangeAspect="1"/>
          </p:cNvPicPr>
          <p:nvPr/>
        </p:nvPicPr>
        <p:blipFill>
          <a:blip r:embed="rId3"/>
          <a:stretch>
            <a:fillRect/>
          </a:stretch>
        </p:blipFill>
        <p:spPr>
          <a:xfrm>
            <a:off x="0" y="1890248"/>
            <a:ext cx="9144000" cy="3786502"/>
          </a:xfrm>
          <a:prstGeom prst="rect">
            <a:avLst/>
          </a:prstGeom>
        </p:spPr>
      </p:pic>
      <p:sp>
        <p:nvSpPr>
          <p:cNvPr id="6" name="TextBox 5">
            <a:extLst>
              <a:ext uri="{FF2B5EF4-FFF2-40B4-BE49-F238E27FC236}">
                <a16:creationId xmlns:a16="http://schemas.microsoft.com/office/drawing/2014/main" id="{B1A2C239-D259-4541-8D03-EB88F089ADA7}"/>
              </a:ext>
            </a:extLst>
          </p:cNvPr>
          <p:cNvSpPr txBox="1"/>
          <p:nvPr/>
        </p:nvSpPr>
        <p:spPr>
          <a:xfrm>
            <a:off x="2033675" y="179662"/>
            <a:ext cx="6699591" cy="769441"/>
          </a:xfrm>
          <a:prstGeom prst="rect">
            <a:avLst/>
          </a:prstGeom>
          <a:noFill/>
        </p:spPr>
        <p:txBody>
          <a:bodyPr wrap="none" rtlCol="0">
            <a:spAutoFit/>
          </a:bodyPr>
          <a:lstStyle/>
          <a:p>
            <a:r>
              <a:rPr lang="en-US" sz="4400" dirty="0"/>
              <a:t>Coding open-ended answers</a:t>
            </a:r>
          </a:p>
        </p:txBody>
      </p:sp>
      <p:sp>
        <p:nvSpPr>
          <p:cNvPr id="7" name="TextBox 6">
            <a:extLst>
              <a:ext uri="{FF2B5EF4-FFF2-40B4-BE49-F238E27FC236}">
                <a16:creationId xmlns:a16="http://schemas.microsoft.com/office/drawing/2014/main" id="{279D5AB8-97A3-47A1-B2FE-C74A2E7221E9}"/>
              </a:ext>
            </a:extLst>
          </p:cNvPr>
          <p:cNvSpPr txBox="1"/>
          <p:nvPr/>
        </p:nvSpPr>
        <p:spPr>
          <a:xfrm>
            <a:off x="153512" y="1403397"/>
            <a:ext cx="3760325" cy="369332"/>
          </a:xfrm>
          <a:prstGeom prst="rect">
            <a:avLst/>
          </a:prstGeom>
          <a:noFill/>
        </p:spPr>
        <p:txBody>
          <a:bodyPr wrap="square" rtlCol="0">
            <a:spAutoFit/>
          </a:bodyPr>
          <a:lstStyle/>
          <a:p>
            <a:r>
              <a:rPr lang="en-US" dirty="0"/>
              <a:t>What are the </a:t>
            </a:r>
            <a:r>
              <a:rPr lang="en-US" dirty="0">
                <a:solidFill>
                  <a:srgbClr val="FF0000"/>
                </a:solidFill>
              </a:rPr>
              <a:t>automatic</a:t>
            </a:r>
            <a:r>
              <a:rPr lang="en-US" dirty="0"/>
              <a:t> nodes here?</a:t>
            </a:r>
          </a:p>
        </p:txBody>
      </p:sp>
      <p:sp>
        <p:nvSpPr>
          <p:cNvPr id="8" name="TextBox 7">
            <a:extLst>
              <a:ext uri="{FF2B5EF4-FFF2-40B4-BE49-F238E27FC236}">
                <a16:creationId xmlns:a16="http://schemas.microsoft.com/office/drawing/2014/main" id="{C85F9CB8-39C6-4992-9D71-9EFEF8E46BE5}"/>
              </a:ext>
            </a:extLst>
          </p:cNvPr>
          <p:cNvSpPr txBox="1"/>
          <p:nvPr/>
        </p:nvSpPr>
        <p:spPr>
          <a:xfrm>
            <a:off x="4213448" y="1401075"/>
            <a:ext cx="2168094" cy="369332"/>
          </a:xfrm>
          <a:prstGeom prst="rect">
            <a:avLst/>
          </a:prstGeom>
          <a:noFill/>
        </p:spPr>
        <p:txBody>
          <a:bodyPr wrap="none" rtlCol="0">
            <a:spAutoFit/>
          </a:bodyPr>
          <a:lstStyle/>
          <a:p>
            <a:r>
              <a:rPr lang="en-US" dirty="0"/>
              <a:t>What are we </a:t>
            </a:r>
            <a:r>
              <a:rPr lang="en-US" dirty="0">
                <a:solidFill>
                  <a:srgbClr val="00B0F0"/>
                </a:solidFill>
              </a:rPr>
              <a:t>coding</a:t>
            </a:r>
            <a:r>
              <a:rPr lang="en-US" dirty="0"/>
              <a:t>?</a:t>
            </a:r>
          </a:p>
        </p:txBody>
      </p:sp>
      <p:sp>
        <p:nvSpPr>
          <p:cNvPr id="9" name="TextBox 8">
            <a:extLst>
              <a:ext uri="{FF2B5EF4-FFF2-40B4-BE49-F238E27FC236}">
                <a16:creationId xmlns:a16="http://schemas.microsoft.com/office/drawing/2014/main" id="{F9FE2C02-B8E3-4027-A610-9A1706743325}"/>
              </a:ext>
            </a:extLst>
          </p:cNvPr>
          <p:cNvSpPr txBox="1"/>
          <p:nvPr/>
        </p:nvSpPr>
        <p:spPr>
          <a:xfrm>
            <a:off x="6756895" y="1403397"/>
            <a:ext cx="2265300" cy="369332"/>
          </a:xfrm>
          <a:prstGeom prst="rect">
            <a:avLst/>
          </a:prstGeom>
          <a:noFill/>
        </p:spPr>
        <p:txBody>
          <a:bodyPr wrap="none" rtlCol="0">
            <a:spAutoFit/>
          </a:bodyPr>
          <a:lstStyle/>
          <a:p>
            <a:r>
              <a:rPr lang="en-US" dirty="0"/>
              <a:t>Why are we </a:t>
            </a:r>
            <a:r>
              <a:rPr lang="en-US" dirty="0">
                <a:solidFill>
                  <a:srgbClr val="00B0F0"/>
                </a:solidFill>
              </a:rPr>
              <a:t>coding</a:t>
            </a:r>
            <a:r>
              <a:rPr lang="en-US" dirty="0"/>
              <a:t> it?</a:t>
            </a:r>
          </a:p>
        </p:txBody>
      </p:sp>
      <p:sp>
        <p:nvSpPr>
          <p:cNvPr id="10" name="TextBox 9">
            <a:extLst>
              <a:ext uri="{FF2B5EF4-FFF2-40B4-BE49-F238E27FC236}">
                <a16:creationId xmlns:a16="http://schemas.microsoft.com/office/drawing/2014/main" id="{6EFBC2A7-B86B-43FF-BBA1-6494A84F2E83}"/>
              </a:ext>
            </a:extLst>
          </p:cNvPr>
          <p:cNvSpPr txBox="1"/>
          <p:nvPr/>
        </p:nvSpPr>
        <p:spPr>
          <a:xfrm>
            <a:off x="5390222" y="2763435"/>
            <a:ext cx="2891578" cy="1754326"/>
          </a:xfrm>
          <a:prstGeom prst="rect">
            <a:avLst/>
          </a:prstGeom>
          <a:solidFill>
            <a:schemeClr val="bg1"/>
          </a:solidFill>
        </p:spPr>
        <p:txBody>
          <a:bodyPr wrap="square" rtlCol="0">
            <a:spAutoFit/>
          </a:bodyPr>
          <a:lstStyle/>
          <a:p>
            <a:pPr algn="ctr"/>
            <a:r>
              <a:rPr lang="en-US" dirty="0"/>
              <a:t>We could later ask: </a:t>
            </a:r>
          </a:p>
          <a:p>
            <a:pPr algn="ctr"/>
            <a:endParaRPr lang="en-US" dirty="0"/>
          </a:p>
          <a:p>
            <a:pPr algn="ctr"/>
            <a:r>
              <a:rPr lang="en-US" dirty="0"/>
              <a:t>Is </a:t>
            </a:r>
            <a:r>
              <a:rPr lang="en-US" dirty="0">
                <a:solidFill>
                  <a:srgbClr val="00B0F0"/>
                </a:solidFill>
              </a:rPr>
              <a:t>“Water quality” (our nodes) </a:t>
            </a:r>
            <a:r>
              <a:rPr lang="en-US" dirty="0"/>
              <a:t>present in answers to different </a:t>
            </a:r>
            <a:r>
              <a:rPr lang="en-US" dirty="0">
                <a:solidFill>
                  <a:srgbClr val="FF0000"/>
                </a:solidFill>
              </a:rPr>
              <a:t>questions (automatic nodes)</a:t>
            </a:r>
            <a:r>
              <a:rPr lang="en-US" dirty="0"/>
              <a:t>? Why?</a:t>
            </a:r>
          </a:p>
        </p:txBody>
      </p:sp>
    </p:spTree>
    <p:extLst>
      <p:ext uri="{BB962C8B-B14F-4D97-AF65-F5344CB8AC3E}">
        <p14:creationId xmlns:p14="http://schemas.microsoft.com/office/powerpoint/2010/main" val="72160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What is a query?</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CA" u="sng" dirty="0"/>
              <a:t>Find and analyze</a:t>
            </a:r>
            <a:r>
              <a:rPr lang="en-CA" dirty="0"/>
              <a:t> words or phrases in your sources, annotations and nodes</a:t>
            </a:r>
          </a:p>
          <a:p>
            <a:pPr marL="571500" lvl="1" indent="-514350" algn="just">
              <a:spcAft>
                <a:spcPts val="1800"/>
              </a:spcAft>
              <a:buFont typeface="Wingdings" panose="05000000000000000000" pitchFamily="2" charset="2"/>
              <a:buChar char="ü"/>
            </a:pPr>
            <a:r>
              <a:rPr lang="en-CA" u="sng" dirty="0"/>
              <a:t>Ask questions </a:t>
            </a:r>
            <a:r>
              <a:rPr lang="en-CA" dirty="0"/>
              <a:t>and </a:t>
            </a:r>
            <a:r>
              <a:rPr lang="en-CA" u="sng" dirty="0"/>
              <a:t>find patterns </a:t>
            </a:r>
            <a:r>
              <a:rPr lang="en-CA" dirty="0"/>
              <a:t>based on your coding and check for coding consistency among team members</a:t>
            </a:r>
          </a:p>
          <a:p>
            <a:pPr marL="571500" lvl="1" indent="-514350" algn="just">
              <a:spcAft>
                <a:spcPts val="1800"/>
              </a:spcAft>
              <a:buFont typeface="Wingdings" panose="05000000000000000000" pitchFamily="2" charset="2"/>
              <a:buChar char="ü"/>
            </a:pPr>
            <a:r>
              <a:rPr lang="en-CA" u="sng" dirty="0"/>
              <a:t>Create new codes</a:t>
            </a:r>
            <a:r>
              <a:rPr lang="en-CA" dirty="0"/>
              <a:t> and/or visualize the </a:t>
            </a:r>
            <a:r>
              <a:rPr lang="en-CA" u="sng" dirty="0"/>
              <a:t>results</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23</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323732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D0D7992-2344-4E8A-BC28-FFB058D7FFF9}"/>
              </a:ext>
            </a:extLst>
          </p:cNvPr>
          <p:cNvPicPr>
            <a:picLocks noChangeAspect="1" noChangeArrowheads="1"/>
          </p:cNvPicPr>
          <p:nvPr/>
        </p:nvPicPr>
        <p:blipFill>
          <a:blip r:embed="rId2" cstate="print"/>
          <a:srcRect/>
          <a:stretch>
            <a:fillRect/>
          </a:stretch>
        </p:blipFill>
        <p:spPr bwMode="auto">
          <a:xfrm>
            <a:off x="300281" y="3142698"/>
            <a:ext cx="5986079" cy="2596852"/>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covered in Workshop 1</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772816"/>
            <a:ext cx="6624736" cy="1368151"/>
          </a:xfrm>
          <a:prstGeom prst="rect">
            <a:avLst/>
          </a:prstGeom>
        </p:spPr>
        <p:txBody>
          <a:bodyPr vert="horz">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Aft>
                <a:spcPts val="1200"/>
              </a:spcAft>
            </a:pPr>
            <a:r>
              <a:rPr lang="en-CA" sz="2600" dirty="0"/>
              <a:t>Word</a:t>
            </a:r>
            <a:r>
              <a:rPr lang="en-US" sz="2600" dirty="0"/>
              <a:t> frequency</a:t>
            </a:r>
          </a:p>
          <a:p>
            <a:pPr lvl="1">
              <a:spcAft>
                <a:spcPts val="1200"/>
              </a:spcAft>
            </a:pPr>
            <a:r>
              <a:rPr lang="en-US" sz="2600" dirty="0"/>
              <a:t>Text search</a:t>
            </a:r>
            <a:endParaRPr lang="en-CA" sz="3600" dirty="0"/>
          </a:p>
          <a:p>
            <a:pPr>
              <a:spcAft>
                <a:spcPts val="1200"/>
              </a:spcAft>
            </a:pPr>
            <a:endParaRPr lang="en-CA" sz="3600" dirty="0"/>
          </a:p>
          <a:p>
            <a:pPr marL="0" lvl="2" indent="0">
              <a:spcAft>
                <a:spcPts val="1200"/>
              </a:spcAft>
              <a:buFont typeface="Arial" charset="0"/>
              <a:buNone/>
            </a:pPr>
            <a:endParaRPr lang="en-CA" sz="3200" dirty="0"/>
          </a:p>
          <a:p>
            <a:pPr>
              <a:spcAft>
                <a:spcPts val="1200"/>
              </a:spcAft>
            </a:pPr>
            <a:endParaRPr lang="en-US" sz="3600" dirty="0"/>
          </a:p>
          <a:p>
            <a:pPr lvl="2">
              <a:spcAft>
                <a:spcPts val="1200"/>
              </a:spcAft>
            </a:pPr>
            <a:endParaRPr lang="en-US" sz="3200" dirty="0"/>
          </a:p>
        </p:txBody>
      </p:sp>
      <p:grpSp>
        <p:nvGrpSpPr>
          <p:cNvPr id="7" name="Group 6">
            <a:extLst>
              <a:ext uri="{FF2B5EF4-FFF2-40B4-BE49-F238E27FC236}">
                <a16:creationId xmlns:a16="http://schemas.microsoft.com/office/drawing/2014/main" id="{166CADA5-26B2-44A0-9262-30DE0312E087}"/>
              </a:ext>
            </a:extLst>
          </p:cNvPr>
          <p:cNvGrpSpPr/>
          <p:nvPr/>
        </p:nvGrpSpPr>
        <p:grpSpPr>
          <a:xfrm>
            <a:off x="6012160" y="1204515"/>
            <a:ext cx="2787291" cy="2741192"/>
            <a:chOff x="2192435" y="1064665"/>
            <a:chExt cx="5043337" cy="4959923"/>
          </a:xfrm>
        </p:grpSpPr>
        <p:sp>
          <p:nvSpPr>
            <p:cNvPr id="8" name="Oval 7">
              <a:extLst>
                <a:ext uri="{FF2B5EF4-FFF2-40B4-BE49-F238E27FC236}">
                  <a16:creationId xmlns:a16="http://schemas.microsoft.com/office/drawing/2014/main" id="{EC0D8F37-2D28-47AC-B526-404E89816096}"/>
                </a:ext>
              </a:extLst>
            </p:cNvPr>
            <p:cNvSpPr/>
            <p:nvPr/>
          </p:nvSpPr>
          <p:spPr>
            <a:xfrm>
              <a:off x="2192435" y="1064665"/>
              <a:ext cx="5043337" cy="495992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5">
              <a:extLst>
                <a:ext uri="{FF2B5EF4-FFF2-40B4-BE49-F238E27FC236}">
                  <a16:creationId xmlns:a16="http://schemas.microsoft.com/office/drawing/2014/main" id="{8DAAB771-70F4-4CAC-9D18-E5E3827DAB0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241" l="16988" r="82892"/>
                      </a14:imgEffect>
                    </a14:imgLayer>
                  </a14:imgProps>
                </a:ext>
                <a:ext uri="{28A0092B-C50C-407E-A947-70E740481C1C}">
                  <a14:useLocalDpi xmlns:a14="http://schemas.microsoft.com/office/drawing/2010/main" val="0"/>
                </a:ext>
              </a:extLst>
            </a:blip>
            <a:srcRect l="17228" r="17229"/>
            <a:stretch/>
          </p:blipFill>
          <p:spPr bwMode="auto">
            <a:xfrm>
              <a:off x="2267744" y="1207194"/>
              <a:ext cx="4895056" cy="474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7430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will cover today</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772816"/>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200000"/>
              </a:lnSpc>
            </a:pPr>
            <a:r>
              <a:rPr lang="en-US" dirty="0"/>
              <a:t>Matrix</a:t>
            </a:r>
          </a:p>
          <a:p>
            <a:pPr lvl="1">
              <a:lnSpc>
                <a:spcPct val="200000"/>
              </a:lnSpc>
            </a:pPr>
            <a:r>
              <a:rPr lang="en-US" dirty="0"/>
              <a:t>Crosstab</a:t>
            </a:r>
          </a:p>
          <a:p>
            <a:pPr lvl="1">
              <a:lnSpc>
                <a:spcPct val="200000"/>
              </a:lnSpc>
            </a:pPr>
            <a:r>
              <a:rPr lang="en-US" dirty="0"/>
              <a:t>Coding</a:t>
            </a:r>
          </a:p>
        </p:txBody>
      </p:sp>
      <p:sp>
        <p:nvSpPr>
          <p:cNvPr id="11" name="Content Placeholder 1">
            <a:extLst>
              <a:ext uri="{FF2B5EF4-FFF2-40B4-BE49-F238E27FC236}">
                <a16:creationId xmlns:a16="http://schemas.microsoft.com/office/drawing/2014/main" id="{0E51BE5D-9513-4105-8156-8827AC64B4B5}"/>
              </a:ext>
            </a:extLst>
          </p:cNvPr>
          <p:cNvSpPr txBox="1">
            <a:spLocks/>
          </p:cNvSpPr>
          <p:nvPr/>
        </p:nvSpPr>
        <p:spPr>
          <a:xfrm rot="813334">
            <a:off x="4856090" y="1450019"/>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Bef>
                <a:spcPts val="0"/>
              </a:spcBef>
              <a:buNone/>
            </a:pPr>
            <a:r>
              <a:rPr lang="en-US" sz="30000" dirty="0"/>
              <a:t>?</a:t>
            </a:r>
          </a:p>
        </p:txBody>
      </p:sp>
    </p:spTree>
    <p:extLst>
      <p:ext uri="{BB962C8B-B14F-4D97-AF65-F5344CB8AC3E}">
        <p14:creationId xmlns:p14="http://schemas.microsoft.com/office/powerpoint/2010/main" val="270404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137" y="1544959"/>
            <a:ext cx="5452803" cy="4116289"/>
          </a:xfrm>
        </p:spPr>
        <p:txBody>
          <a:bodyPr/>
          <a:lstStyle/>
          <a:p>
            <a:r>
              <a:rPr lang="en-US" sz="2200" dirty="0"/>
              <a:t>Finds a </a:t>
            </a:r>
            <a:r>
              <a:rPr lang="en-US" sz="2200" dirty="0">
                <a:solidFill>
                  <a:srgbClr val="FF0000"/>
                </a:solidFill>
              </a:rPr>
              <a:t>combination of items </a:t>
            </a:r>
            <a:r>
              <a:rPr lang="en-US" sz="2200" dirty="0"/>
              <a:t>(usually </a:t>
            </a:r>
            <a:r>
              <a:rPr lang="en-US" sz="2200" b="1" i="1" u="sng" dirty="0">
                <a:solidFill>
                  <a:srgbClr val="00B050"/>
                </a:solidFill>
              </a:rPr>
              <a:t>nodes</a:t>
            </a:r>
            <a:r>
              <a:rPr lang="en-US" sz="2200" dirty="0"/>
              <a:t> or </a:t>
            </a:r>
            <a:r>
              <a:rPr lang="en-US" sz="2200" b="1" i="1" u="sng" dirty="0">
                <a:solidFill>
                  <a:srgbClr val="00B0F0"/>
                </a:solidFill>
              </a:rPr>
              <a:t>cases</a:t>
            </a:r>
            <a:r>
              <a:rPr lang="en-US" sz="2200" dirty="0"/>
              <a:t> and </a:t>
            </a:r>
            <a:r>
              <a:rPr lang="en-US" sz="2200" b="1" i="1" u="sng" dirty="0">
                <a:solidFill>
                  <a:srgbClr val="00B0F0"/>
                </a:solidFill>
              </a:rPr>
              <a:t>attributes</a:t>
            </a:r>
            <a:r>
              <a:rPr lang="en-US" sz="2200" dirty="0"/>
              <a:t>) and displays the results in an interactive table.</a:t>
            </a:r>
          </a:p>
          <a:p>
            <a:r>
              <a:rPr lang="en-US" sz="2200" dirty="0"/>
              <a:t>Allows you to ask  a wide range of questions about </a:t>
            </a:r>
            <a:r>
              <a:rPr lang="en-US" sz="2200" b="1" dirty="0"/>
              <a:t>patterns in the data </a:t>
            </a:r>
            <a:r>
              <a:rPr lang="en-US" sz="2200" dirty="0"/>
              <a:t>and gain access to the content that shows those patterns.</a:t>
            </a:r>
          </a:p>
          <a:p>
            <a:pPr lvl="1"/>
            <a:r>
              <a:rPr lang="en-US" sz="1800" dirty="0"/>
              <a:t>Check </a:t>
            </a:r>
            <a:r>
              <a:rPr lang="en-US" sz="1800" u="sng" dirty="0"/>
              <a:t>how often </a:t>
            </a:r>
            <a:r>
              <a:rPr lang="en-US" sz="1800" b="1" i="1" u="sng" dirty="0">
                <a:solidFill>
                  <a:srgbClr val="00B0F0"/>
                </a:solidFill>
              </a:rPr>
              <a:t>interview respondents (case/s) </a:t>
            </a:r>
            <a:r>
              <a:rPr lang="en-US" sz="1800" dirty="0"/>
              <a:t>refer to </a:t>
            </a:r>
            <a:r>
              <a:rPr lang="en-US" sz="1800" b="1" i="1" u="sng" dirty="0">
                <a:solidFill>
                  <a:srgbClr val="00B0F0"/>
                </a:solidFill>
              </a:rPr>
              <a:t>a particular topic or issue </a:t>
            </a:r>
            <a:r>
              <a:rPr lang="en-US" sz="1800" b="1" i="1" u="sng" dirty="0">
                <a:solidFill>
                  <a:srgbClr val="00B050"/>
                </a:solidFill>
              </a:rPr>
              <a:t>(node/s)</a:t>
            </a:r>
          </a:p>
          <a:p>
            <a:pPr lvl="1"/>
            <a:r>
              <a:rPr lang="en-US" sz="1800" dirty="0"/>
              <a:t>Check </a:t>
            </a:r>
            <a:r>
              <a:rPr lang="en-US" sz="1800" u="sng" dirty="0"/>
              <a:t>how many </a:t>
            </a:r>
            <a:r>
              <a:rPr lang="en-US" sz="1800" dirty="0"/>
              <a:t>female and male respondents </a:t>
            </a:r>
            <a:r>
              <a:rPr lang="en-US" sz="1800" b="1" i="1" u="sng" dirty="0">
                <a:solidFill>
                  <a:srgbClr val="00B0F0"/>
                </a:solidFill>
              </a:rPr>
              <a:t>(attribute/s)</a:t>
            </a:r>
            <a:r>
              <a:rPr lang="en-US" sz="1800" dirty="0"/>
              <a:t> refer to a topic or theme </a:t>
            </a:r>
            <a:r>
              <a:rPr lang="en-US" sz="1800" b="1" i="1" dirty="0">
                <a:solidFill>
                  <a:srgbClr val="00B050"/>
                </a:solidFill>
              </a:rPr>
              <a:t>(node/s)</a:t>
            </a:r>
          </a:p>
          <a:p>
            <a:endParaRPr lang="en-US" sz="2400" dirty="0"/>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Matrix coding queries</a:t>
            </a:r>
          </a:p>
        </p:txBody>
      </p:sp>
      <p:pic>
        <p:nvPicPr>
          <p:cNvPr id="5" name="Picture 4">
            <a:extLst>
              <a:ext uri="{FF2B5EF4-FFF2-40B4-BE49-F238E27FC236}">
                <a16:creationId xmlns:a16="http://schemas.microsoft.com/office/drawing/2014/main" id="{A91153FD-D14F-6941-BCFD-5A6113556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075" y="333755"/>
            <a:ext cx="1369336" cy="1848603"/>
          </a:xfrm>
          <a:prstGeom prst="rect">
            <a:avLst/>
          </a:prstGeom>
        </p:spPr>
      </p:pic>
      <p:sp>
        <p:nvSpPr>
          <p:cNvPr id="2" name="Rectangle 1">
            <a:extLst>
              <a:ext uri="{FF2B5EF4-FFF2-40B4-BE49-F238E27FC236}">
                <a16:creationId xmlns:a16="http://schemas.microsoft.com/office/drawing/2014/main" id="{BB3144EB-5426-4E4D-864D-B1EA7BB7F8E4}"/>
              </a:ext>
            </a:extLst>
          </p:cNvPr>
          <p:cNvSpPr/>
          <p:nvPr/>
        </p:nvSpPr>
        <p:spPr>
          <a:xfrm>
            <a:off x="5940152" y="2492258"/>
            <a:ext cx="2664296" cy="2246769"/>
          </a:xfrm>
          <a:prstGeom prst="rect">
            <a:avLst/>
          </a:prstGeom>
          <a:ln>
            <a:solidFill>
              <a:schemeClr val="accent1"/>
            </a:solidFill>
          </a:ln>
        </p:spPr>
        <p:txBody>
          <a:bodyPr wrap="square">
            <a:spAutoFit/>
          </a:bodyPr>
          <a:lstStyle/>
          <a:p>
            <a:r>
              <a:rPr lang="en-US" sz="2000" dirty="0"/>
              <a:t>Code(s) X Code(s)</a:t>
            </a:r>
          </a:p>
          <a:p>
            <a:r>
              <a:rPr lang="en-US" sz="2000" dirty="0"/>
              <a:t>Code(s) X Attributes</a:t>
            </a:r>
          </a:p>
          <a:p>
            <a:r>
              <a:rPr lang="en-US" sz="2000" dirty="0"/>
              <a:t>Code(s) X Cases</a:t>
            </a:r>
          </a:p>
          <a:p>
            <a:r>
              <a:rPr lang="en-US" sz="2000" dirty="0"/>
              <a:t>Codes(s) X Files</a:t>
            </a:r>
          </a:p>
          <a:p>
            <a:r>
              <a:rPr lang="en-US" sz="2000" dirty="0"/>
              <a:t>…</a:t>
            </a:r>
          </a:p>
          <a:p>
            <a:r>
              <a:rPr lang="en-US" sz="2000" dirty="0"/>
              <a:t>…</a:t>
            </a:r>
          </a:p>
          <a:p>
            <a:r>
              <a:rPr lang="en-US" sz="2000" dirty="0"/>
              <a:t>…</a:t>
            </a:r>
          </a:p>
        </p:txBody>
      </p:sp>
    </p:spTree>
    <p:extLst>
      <p:ext uri="{BB962C8B-B14F-4D97-AF65-F5344CB8AC3E}">
        <p14:creationId xmlns:p14="http://schemas.microsoft.com/office/powerpoint/2010/main" val="457048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04664"/>
            <a:ext cx="8229600" cy="1143000"/>
          </a:xfrm>
        </p:spPr>
        <p:txBody>
          <a:bodyPr/>
          <a:lstStyle/>
          <a:p>
            <a:r>
              <a:rPr lang="en-CA" dirty="0"/>
              <a:t>Nodes AND 1 attribute</a:t>
            </a:r>
            <a:endParaRPr lang="en-US" dirty="0"/>
          </a:p>
        </p:txBody>
      </p:sp>
      <p:pic>
        <p:nvPicPr>
          <p:cNvPr id="10" name="Picture 9">
            <a:extLst>
              <a:ext uri="{FF2B5EF4-FFF2-40B4-BE49-F238E27FC236}">
                <a16:creationId xmlns:a16="http://schemas.microsoft.com/office/drawing/2014/main" id="{1EB027CE-07E2-0B4E-9C7E-B439447DA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916832"/>
            <a:ext cx="9144000" cy="3033555"/>
          </a:xfrm>
          <a:prstGeom prst="rect">
            <a:avLst/>
          </a:prstGeom>
        </p:spPr>
      </p:pic>
      <p:sp>
        <p:nvSpPr>
          <p:cNvPr id="11" name="Oval 10">
            <a:extLst>
              <a:ext uri="{FF2B5EF4-FFF2-40B4-BE49-F238E27FC236}">
                <a16:creationId xmlns:a16="http://schemas.microsoft.com/office/drawing/2014/main" id="{BAF5EB47-9366-F945-9720-50E8A97861B2}"/>
              </a:ext>
            </a:extLst>
          </p:cNvPr>
          <p:cNvSpPr/>
          <p:nvPr/>
        </p:nvSpPr>
        <p:spPr>
          <a:xfrm>
            <a:off x="8820472" y="3717032"/>
            <a:ext cx="323528" cy="1228745"/>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2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F91E-07C3-1947-85FA-A2832EAF6CC4}"/>
              </a:ext>
            </a:extLst>
          </p:cNvPr>
          <p:cNvSpPr>
            <a:spLocks noGrp="1"/>
          </p:cNvSpPr>
          <p:nvPr>
            <p:ph type="title"/>
          </p:nvPr>
        </p:nvSpPr>
        <p:spPr>
          <a:xfrm>
            <a:off x="1187624" y="300196"/>
            <a:ext cx="8229600" cy="1143000"/>
          </a:xfrm>
        </p:spPr>
        <p:txBody>
          <a:bodyPr/>
          <a:lstStyle/>
          <a:p>
            <a:r>
              <a:rPr lang="en-CA" dirty="0"/>
              <a:t>Nodes AND 1 attribute</a:t>
            </a:r>
            <a:endParaRPr lang="en-US" dirty="0"/>
          </a:p>
        </p:txBody>
      </p:sp>
      <p:pic>
        <p:nvPicPr>
          <p:cNvPr id="5" name="Content Placeholder 4">
            <a:extLst>
              <a:ext uri="{FF2B5EF4-FFF2-40B4-BE49-F238E27FC236}">
                <a16:creationId xmlns:a16="http://schemas.microsoft.com/office/drawing/2014/main" id="{B0851736-F0FF-AF4B-B00D-65B38F90D6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196752"/>
            <a:ext cx="7200800" cy="5501275"/>
          </a:xfrm>
        </p:spPr>
      </p:pic>
      <p:cxnSp>
        <p:nvCxnSpPr>
          <p:cNvPr id="9" name="Straight Arrow Connector 8">
            <a:extLst>
              <a:ext uri="{FF2B5EF4-FFF2-40B4-BE49-F238E27FC236}">
                <a16:creationId xmlns:a16="http://schemas.microsoft.com/office/drawing/2014/main" id="{B65F59B0-CB15-464A-B4D5-6E5CAE5C2584}"/>
              </a:ext>
            </a:extLst>
          </p:cNvPr>
          <p:cNvCxnSpPr/>
          <p:nvPr/>
        </p:nvCxnSpPr>
        <p:spPr>
          <a:xfrm flipH="1">
            <a:off x="8326420" y="3356992"/>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854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Close NVIVO and re-open it.</a:t>
            </a:r>
          </a:p>
          <a:p>
            <a:r>
              <a:rPr lang="en-US" dirty="0"/>
              <a:t>Create a Sample Project.</a:t>
            </a:r>
          </a:p>
          <a:p>
            <a:r>
              <a:rPr lang="en-US" dirty="0"/>
              <a:t>Run Matrix, Crosstab, and Coding queries</a:t>
            </a:r>
          </a:p>
        </p:txBody>
      </p:sp>
    </p:spTree>
    <p:extLst>
      <p:ext uri="{BB962C8B-B14F-4D97-AF65-F5344CB8AC3E}">
        <p14:creationId xmlns:p14="http://schemas.microsoft.com/office/powerpoint/2010/main" val="208763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US" dirty="0"/>
              <a:t>Getting NVivo</a:t>
            </a:r>
          </a:p>
        </p:txBody>
      </p:sp>
      <p:sp>
        <p:nvSpPr>
          <p:cNvPr id="3" name="Content Placeholder 2"/>
          <p:cNvSpPr>
            <a:spLocks noGrp="1"/>
          </p:cNvSpPr>
          <p:nvPr>
            <p:ph idx="1"/>
          </p:nvPr>
        </p:nvSpPr>
        <p:spPr>
          <a:xfrm>
            <a:off x="644584" y="1556792"/>
            <a:ext cx="8028384" cy="4104456"/>
          </a:xfrm>
        </p:spPr>
        <p:txBody>
          <a:bodyPr>
            <a:normAutofit fontScale="85000" lnSpcReduction="10000"/>
          </a:bodyPr>
          <a:lstStyle/>
          <a:p>
            <a:pPr>
              <a:spcAft>
                <a:spcPts val="2400"/>
              </a:spcAft>
            </a:pPr>
            <a:r>
              <a:rPr lang="en-US" sz="2700" dirty="0"/>
              <a:t>UBC Library has NVivo on its computers (Room 217 and 218)</a:t>
            </a:r>
          </a:p>
          <a:p>
            <a:pPr>
              <a:spcAft>
                <a:spcPts val="2400"/>
              </a:spcAft>
            </a:pPr>
            <a:r>
              <a:rPr lang="en-US" sz="2700" dirty="0"/>
              <a:t>From Nov. 21, 2016, NVivo is available to </a:t>
            </a:r>
            <a:br>
              <a:rPr lang="en-US" sz="2700" dirty="0"/>
            </a:br>
            <a:r>
              <a:rPr lang="en-US" sz="2700" dirty="0"/>
              <a:t>UBC students, faculty and staff </a:t>
            </a:r>
            <a:br>
              <a:rPr lang="en-US" sz="2700" dirty="0"/>
            </a:br>
            <a:r>
              <a:rPr lang="en-US" sz="2700" dirty="0"/>
              <a:t>Instructions</a:t>
            </a:r>
            <a:r>
              <a:rPr lang="en-US" sz="2600" dirty="0"/>
              <a:t>: </a:t>
            </a:r>
            <a:r>
              <a:rPr lang="en-US" sz="2400" dirty="0">
                <a:hlinkClick r:id="rId2"/>
              </a:rPr>
              <a:t>https://it.ubc.ca/services/desktop-print-services/software-licensing/nvivo-pro-software</a:t>
            </a:r>
            <a:r>
              <a:rPr lang="en-US" sz="2600" dirty="0"/>
              <a:t> </a:t>
            </a:r>
          </a:p>
          <a:p>
            <a:pPr>
              <a:spcAft>
                <a:spcPts val="2400"/>
              </a:spcAft>
            </a:pPr>
            <a:r>
              <a:rPr lang="en-US" sz="2600" dirty="0"/>
              <a:t>For new students, go to the following link</a:t>
            </a:r>
            <a:r>
              <a:rPr lang="en-US" sz="2600" dirty="0">
                <a:sym typeface="Wingdings" pitchFamily="2" charset="2"/>
              </a:rPr>
              <a:t> (google- </a:t>
            </a:r>
            <a:r>
              <a:rPr lang="en-US" sz="2600" dirty="0">
                <a:sym typeface="Wingdings" pitchFamily="2" charset="2"/>
                <a:hlinkClick r:id="rId3"/>
              </a:rPr>
              <a:t>UBC On the Hub</a:t>
            </a:r>
            <a:r>
              <a:rPr lang="en-US" sz="2600" dirty="0">
                <a:sym typeface="Wingdings" pitchFamily="2" charset="2"/>
              </a:rPr>
              <a:t>)</a:t>
            </a:r>
            <a:r>
              <a:rPr lang="en-US" sz="2600" dirty="0"/>
              <a:t> </a:t>
            </a:r>
          </a:p>
          <a:p>
            <a:pPr>
              <a:spcAft>
                <a:spcPts val="2400"/>
              </a:spcAft>
            </a:pPr>
            <a:r>
              <a:rPr lang="en-US" sz="2700" dirty="0"/>
              <a:t>14-day free trial available to anyone at: </a:t>
            </a:r>
            <a:r>
              <a:rPr lang="en-US" sz="2400" dirty="0">
                <a:hlinkClick r:id="rId4"/>
              </a:rPr>
              <a:t>http://www.qsrinternational.com/trial-nvivo</a:t>
            </a:r>
            <a:endParaRPr lang="en-US" sz="2600" dirty="0"/>
          </a:p>
        </p:txBody>
      </p:sp>
    </p:spTree>
    <p:extLst>
      <p:ext uri="{BB962C8B-B14F-4D97-AF65-F5344CB8AC3E}">
        <p14:creationId xmlns:p14="http://schemas.microsoft.com/office/powerpoint/2010/main" val="62982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Visualizations in NVivo</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US" b="1" dirty="0"/>
              <a:t>Get started</a:t>
            </a:r>
          </a:p>
          <a:p>
            <a:pPr marL="571500" lvl="1" indent="-514350" algn="just">
              <a:spcAft>
                <a:spcPts val="1800"/>
              </a:spcAft>
              <a:buFont typeface="Wingdings" panose="05000000000000000000" pitchFamily="2" charset="2"/>
              <a:buChar char="ü"/>
            </a:pPr>
            <a:r>
              <a:rPr lang="en-US" b="1" dirty="0"/>
              <a:t>Research design and data collection</a:t>
            </a:r>
          </a:p>
          <a:p>
            <a:pPr marL="571500" lvl="1" indent="-514350" algn="just">
              <a:spcAft>
                <a:spcPts val="1800"/>
              </a:spcAft>
              <a:buFont typeface="Wingdings" panose="05000000000000000000" pitchFamily="2" charset="2"/>
              <a:buChar char="ü"/>
            </a:pPr>
            <a:r>
              <a:rPr lang="en-US" b="1" dirty="0"/>
              <a:t>Data analysis (coding)</a:t>
            </a:r>
          </a:p>
          <a:p>
            <a:pPr marL="571500" lvl="1" indent="-514350" algn="just">
              <a:spcAft>
                <a:spcPts val="1800"/>
              </a:spcAft>
              <a:buFont typeface="Wingdings" panose="05000000000000000000" pitchFamily="2" charset="2"/>
              <a:buChar char="ü"/>
            </a:pPr>
            <a:r>
              <a:rPr lang="en-US" b="1" dirty="0"/>
              <a:t>Final write-up</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30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399014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hlinkClick r:id="rId3"/>
              </a:rPr>
              <a:t>Visualizations in NVivo</a:t>
            </a:r>
            <a:endParaRPr lang="en-CA" dirty="0"/>
          </a:p>
        </p:txBody>
      </p:sp>
      <p:sp>
        <p:nvSpPr>
          <p:cNvPr id="2" name="Content Placeholder 1"/>
          <p:cNvSpPr>
            <a:spLocks noGrp="1"/>
          </p:cNvSpPr>
          <p:nvPr>
            <p:ph idx="1"/>
          </p:nvPr>
        </p:nvSpPr>
        <p:spPr>
          <a:xfrm>
            <a:off x="321851" y="1556792"/>
            <a:ext cx="7993534" cy="4032447"/>
          </a:xfrm>
        </p:spPr>
        <p:txBody>
          <a:bodyPr>
            <a:normAutofit fontScale="92500" lnSpcReduction="20000"/>
          </a:bodyPr>
          <a:lstStyle/>
          <a:p>
            <a:pPr marL="571500" lvl="1" indent="-514350" algn="just">
              <a:spcAft>
                <a:spcPts val="2400"/>
              </a:spcAft>
              <a:buFont typeface="Wingdings" panose="05000000000000000000" pitchFamily="2" charset="2"/>
              <a:buChar char="ü"/>
            </a:pPr>
            <a:r>
              <a:rPr lang="en-US" sz="2500" u="sng" dirty="0">
                <a:hlinkClick r:id="rId4"/>
              </a:rPr>
              <a:t>Charts</a:t>
            </a:r>
            <a:endParaRPr lang="en-US" sz="2500" u="sng" dirty="0"/>
          </a:p>
          <a:p>
            <a:pPr marL="571500" lvl="1" indent="-514350" algn="just">
              <a:spcAft>
                <a:spcPts val="2400"/>
              </a:spcAft>
              <a:buFont typeface="Wingdings" panose="05000000000000000000" pitchFamily="2" charset="2"/>
              <a:buChar char="ü"/>
            </a:pPr>
            <a:r>
              <a:rPr lang="en-US" sz="2500" u="sng" dirty="0">
                <a:hlinkClick r:id="rId5"/>
              </a:rPr>
              <a:t>Hierarchy charts</a:t>
            </a:r>
            <a:endParaRPr lang="en-US" sz="2500" u="sng" dirty="0"/>
          </a:p>
          <a:p>
            <a:pPr marL="571500" lvl="1" indent="-514350" algn="just">
              <a:spcAft>
                <a:spcPts val="2400"/>
              </a:spcAft>
              <a:buFont typeface="Wingdings" panose="05000000000000000000" pitchFamily="2" charset="2"/>
              <a:buChar char="ü"/>
            </a:pPr>
            <a:r>
              <a:rPr lang="en-US" sz="2500" u="sng" dirty="0">
                <a:hlinkClick r:id="rId6"/>
              </a:rPr>
              <a:t>Mind maps</a:t>
            </a:r>
            <a:endParaRPr lang="en-US" sz="2500" u="sng" dirty="0"/>
          </a:p>
          <a:p>
            <a:pPr marL="571500" lvl="1" indent="-514350" algn="just">
              <a:spcAft>
                <a:spcPts val="2400"/>
              </a:spcAft>
              <a:buFont typeface="Wingdings" panose="05000000000000000000" pitchFamily="2" charset="2"/>
              <a:buChar char="ü"/>
            </a:pPr>
            <a:r>
              <a:rPr lang="en-US" sz="2500" u="sng" dirty="0">
                <a:hlinkClick r:id="rId7"/>
              </a:rPr>
              <a:t>Concept maps</a:t>
            </a:r>
            <a:endParaRPr lang="en-US" sz="2500" u="sng" dirty="0"/>
          </a:p>
          <a:p>
            <a:pPr marL="571500" lvl="1" indent="-514350" algn="just">
              <a:spcAft>
                <a:spcPts val="2400"/>
              </a:spcAft>
              <a:buFont typeface="Wingdings" panose="05000000000000000000" pitchFamily="2" charset="2"/>
              <a:buChar char="ü"/>
            </a:pPr>
            <a:r>
              <a:rPr lang="en-US" sz="2500" u="sng" dirty="0">
                <a:hlinkClick r:id="rId8"/>
              </a:rPr>
              <a:t>Project maps</a:t>
            </a:r>
            <a:r>
              <a:rPr lang="en-US" sz="2500" dirty="0"/>
              <a:t> 										        	 (not available 													   on </a:t>
            </a:r>
            <a:r>
              <a:rPr lang="en-US" sz="2500" dirty="0">
                <a:hlinkClick r:id="rId9"/>
              </a:rPr>
              <a:t>MAC</a:t>
            </a:r>
            <a:r>
              <a:rPr lang="en-US" sz="2500" dirty="0"/>
              <a:t>)</a:t>
            </a:r>
            <a:endParaRPr lang="en-US" sz="2500" u="sng" dirty="0"/>
          </a:p>
          <a:p>
            <a:pPr marL="57150" lvl="1" indent="0" algn="just">
              <a:spcAft>
                <a:spcPts val="2400"/>
              </a:spcAft>
              <a:buNone/>
            </a:pPr>
            <a:endParaRPr lang="en-US" sz="25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31</a:t>
            </a:fld>
            <a:endParaRPr lang="es-ES"/>
          </a:p>
        </p:txBody>
      </p:sp>
      <p:sp>
        <p:nvSpPr>
          <p:cNvPr id="5" name="TextBox 4"/>
          <p:cNvSpPr txBox="1"/>
          <p:nvPr/>
        </p:nvSpPr>
        <p:spPr>
          <a:xfrm>
            <a:off x="1804968" y="2279979"/>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pic>
        <p:nvPicPr>
          <p:cNvPr id="1026" name="Picture 2" descr="Example of a chart.">
            <a:extLst>
              <a:ext uri="{FF2B5EF4-FFF2-40B4-BE49-F238E27FC236}">
                <a16:creationId xmlns:a16="http://schemas.microsoft.com/office/drawing/2014/main" id="{2D1446C0-B3C2-4A19-8D73-2428D738B1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5151" y="1487601"/>
            <a:ext cx="1283948" cy="544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a hierarchy chart.">
            <a:extLst>
              <a:ext uri="{FF2B5EF4-FFF2-40B4-BE49-F238E27FC236}">
                <a16:creationId xmlns:a16="http://schemas.microsoft.com/office/drawing/2014/main" id="{244C555C-7A43-47FF-8C85-F420BC1C408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7028" y="2388946"/>
            <a:ext cx="658525" cy="410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a Mind Map.">
            <a:extLst>
              <a:ext uri="{FF2B5EF4-FFF2-40B4-BE49-F238E27FC236}">
                <a16:creationId xmlns:a16="http://schemas.microsoft.com/office/drawing/2014/main" id="{605644AF-CCF7-44EF-93CB-A4AAD22A74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7322" y="3077576"/>
            <a:ext cx="13811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f a Concept map.">
            <a:extLst>
              <a:ext uri="{FF2B5EF4-FFF2-40B4-BE49-F238E27FC236}">
                <a16:creationId xmlns:a16="http://schemas.microsoft.com/office/drawing/2014/main" id="{A0BE6337-6E40-4157-A43A-034711AF66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8451" y="3772393"/>
            <a:ext cx="1230167" cy="6362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xample of a Project map.">
            <a:extLst>
              <a:ext uri="{FF2B5EF4-FFF2-40B4-BE49-F238E27FC236}">
                <a16:creationId xmlns:a16="http://schemas.microsoft.com/office/drawing/2014/main" id="{65EC8316-5479-49E1-89C3-4A2DF7ED09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5386" y="4560578"/>
            <a:ext cx="1230167" cy="11622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43BB3A1-BDEC-4ABD-A3C0-1701367D12B2}"/>
              </a:ext>
            </a:extLst>
          </p:cNvPr>
          <p:cNvSpPr/>
          <p:nvPr/>
        </p:nvSpPr>
        <p:spPr>
          <a:xfrm>
            <a:off x="4461375" y="1556792"/>
            <a:ext cx="5040560" cy="2323713"/>
          </a:xfrm>
          <a:prstGeom prst="rect">
            <a:avLst/>
          </a:prstGeom>
        </p:spPr>
        <p:txBody>
          <a:bodyPr wrap="square">
            <a:spAutoFit/>
          </a:bodyPr>
          <a:lstStyle/>
          <a:p>
            <a:pPr marL="571500" lvl="1" indent="-514350" algn="just">
              <a:spcAft>
                <a:spcPts val="1800"/>
              </a:spcAft>
              <a:buFont typeface="Wingdings" panose="05000000000000000000" pitchFamily="2" charset="2"/>
              <a:buChar char="ü"/>
            </a:pPr>
            <a:r>
              <a:rPr lang="en-US" sz="2500" u="sng" dirty="0">
                <a:hlinkClick r:id="rId15"/>
              </a:rPr>
              <a:t>Comparison diagrams</a:t>
            </a:r>
            <a:endParaRPr lang="en-US" sz="2500" u="sng" dirty="0"/>
          </a:p>
          <a:p>
            <a:pPr marL="571500" lvl="1" indent="-514350" algn="just">
              <a:spcAft>
                <a:spcPts val="1800"/>
              </a:spcAft>
              <a:buFont typeface="Wingdings" panose="05000000000000000000" pitchFamily="2" charset="2"/>
              <a:buChar char="ü"/>
            </a:pPr>
            <a:endParaRPr lang="en-US" sz="2500" u="sng" dirty="0">
              <a:hlinkClick r:id="rId16"/>
            </a:endParaRPr>
          </a:p>
          <a:p>
            <a:pPr marL="571500" lvl="1" indent="-514350" algn="just">
              <a:spcAft>
                <a:spcPts val="1800"/>
              </a:spcAft>
              <a:buFont typeface="Wingdings" panose="05000000000000000000" pitchFamily="2" charset="2"/>
              <a:buChar char="ü"/>
            </a:pPr>
            <a:endParaRPr lang="en-US" sz="2500" u="sng" dirty="0">
              <a:hlinkClick r:id="rId16"/>
            </a:endParaRPr>
          </a:p>
          <a:p>
            <a:pPr marL="571500" lvl="1" indent="-514350" algn="just">
              <a:spcAft>
                <a:spcPts val="1800"/>
              </a:spcAft>
              <a:buFont typeface="Wingdings" panose="05000000000000000000" pitchFamily="2" charset="2"/>
              <a:buChar char="ü"/>
            </a:pPr>
            <a:r>
              <a:rPr lang="en-US" sz="2500" u="sng" dirty="0">
                <a:hlinkClick r:id="rId16"/>
              </a:rPr>
              <a:t>Explore diagrams</a:t>
            </a:r>
            <a:endParaRPr lang="es-ES_tradnl" sz="2500" u="sng" dirty="0"/>
          </a:p>
        </p:txBody>
      </p:sp>
      <p:pic>
        <p:nvPicPr>
          <p:cNvPr id="1036" name="Picture 12" descr="Example of a comparison diagram.">
            <a:extLst>
              <a:ext uri="{FF2B5EF4-FFF2-40B4-BE49-F238E27FC236}">
                <a16:creationId xmlns:a16="http://schemas.microsoft.com/office/drawing/2014/main" id="{66F968C5-18B5-4825-B0F4-4819E7F58A3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5841" y="2102882"/>
            <a:ext cx="276225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xample for an Explore diagram.">
            <a:extLst>
              <a:ext uri="{FF2B5EF4-FFF2-40B4-BE49-F238E27FC236}">
                <a16:creationId xmlns:a16="http://schemas.microsoft.com/office/drawing/2014/main" id="{10D18812-1B24-41B1-8360-CEC09B55B7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52980" y="3903682"/>
            <a:ext cx="2578346" cy="144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Using the sample project:</a:t>
            </a:r>
          </a:p>
          <a:p>
            <a:pPr lvl="1"/>
            <a:r>
              <a:rPr lang="en-US" dirty="0"/>
              <a:t>Explore various saved visualizations in the Maps section.</a:t>
            </a:r>
          </a:p>
          <a:p>
            <a:pPr lvl="1"/>
            <a:r>
              <a:rPr lang="en-US" dirty="0"/>
              <a:t>Explore Charts (Chart Wizard and Hierarchy Chart)</a:t>
            </a:r>
          </a:p>
          <a:p>
            <a:endParaRPr lang="en-US" dirty="0"/>
          </a:p>
        </p:txBody>
      </p:sp>
    </p:spTree>
    <p:extLst>
      <p:ext uri="{BB962C8B-B14F-4D97-AF65-F5344CB8AC3E}">
        <p14:creationId xmlns:p14="http://schemas.microsoft.com/office/powerpoint/2010/main" val="410108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18C4-E42A-0E41-9073-188B73AA87FB}"/>
              </a:ext>
            </a:extLst>
          </p:cNvPr>
          <p:cNvSpPr>
            <a:spLocks noGrp="1"/>
          </p:cNvSpPr>
          <p:nvPr>
            <p:ph type="title"/>
          </p:nvPr>
        </p:nvSpPr>
        <p:spPr>
          <a:xfrm>
            <a:off x="433802" y="476672"/>
            <a:ext cx="8229600" cy="778098"/>
          </a:xfrm>
        </p:spPr>
        <p:txBody>
          <a:bodyPr/>
          <a:lstStyle/>
          <a:p>
            <a:r>
              <a:rPr lang="en-US" dirty="0"/>
              <a:t>Crosstab queries</a:t>
            </a:r>
          </a:p>
        </p:txBody>
      </p:sp>
      <p:sp>
        <p:nvSpPr>
          <p:cNvPr id="3" name="Content Placeholder 2">
            <a:extLst>
              <a:ext uri="{FF2B5EF4-FFF2-40B4-BE49-F238E27FC236}">
                <a16:creationId xmlns:a16="http://schemas.microsoft.com/office/drawing/2014/main" id="{FF3A7C84-9247-A54C-97E2-0E5644A73019}"/>
              </a:ext>
            </a:extLst>
          </p:cNvPr>
          <p:cNvSpPr>
            <a:spLocks noGrp="1"/>
          </p:cNvSpPr>
          <p:nvPr>
            <p:ph idx="1"/>
          </p:nvPr>
        </p:nvSpPr>
        <p:spPr>
          <a:xfrm>
            <a:off x="459669" y="1556793"/>
            <a:ext cx="4400363" cy="4032448"/>
          </a:xfrm>
        </p:spPr>
        <p:txBody>
          <a:bodyPr/>
          <a:lstStyle/>
          <a:p>
            <a:r>
              <a:rPr lang="en-US" sz="1800" dirty="0"/>
              <a:t>Adds a 2</a:t>
            </a:r>
            <a:r>
              <a:rPr lang="en-US" sz="1800" baseline="30000" dirty="0"/>
              <a:t>nd</a:t>
            </a:r>
            <a:r>
              <a:rPr lang="en-US" sz="1800" dirty="0"/>
              <a:t> layer (</a:t>
            </a:r>
            <a:r>
              <a:rPr lang="en-US" sz="1800" b="1" i="1" u="sng" dirty="0">
                <a:solidFill>
                  <a:srgbClr val="FF0000"/>
                </a:solidFill>
              </a:rPr>
              <a:t>attribute</a:t>
            </a:r>
            <a:r>
              <a:rPr lang="en-US" sz="1800" dirty="0"/>
              <a:t> within an </a:t>
            </a:r>
            <a:r>
              <a:rPr lang="en-US" sz="1800" b="1" i="1" u="sng" dirty="0">
                <a:solidFill>
                  <a:srgbClr val="00B0F0"/>
                </a:solidFill>
              </a:rPr>
              <a:t>attribute</a:t>
            </a:r>
            <a:r>
              <a:rPr lang="en-US" sz="1800" dirty="0"/>
              <a:t>)</a:t>
            </a:r>
          </a:p>
          <a:p>
            <a:r>
              <a:rPr lang="en-US" sz="1800" dirty="0"/>
              <a:t>Quicker and friendlier</a:t>
            </a:r>
          </a:p>
          <a:p>
            <a:r>
              <a:rPr lang="en-US" sz="1800" dirty="0"/>
              <a:t>For example: </a:t>
            </a:r>
          </a:p>
          <a:p>
            <a:r>
              <a:rPr lang="en-US" sz="1800" dirty="0"/>
              <a:t>Check how coding is distributed across the cases, or different types of cases in your project</a:t>
            </a:r>
          </a:p>
          <a:p>
            <a:pPr lvl="1"/>
            <a:r>
              <a:rPr lang="en-US" sz="1800" dirty="0"/>
              <a:t>Check </a:t>
            </a:r>
            <a:r>
              <a:rPr lang="en-US" sz="1800" u="sng" dirty="0"/>
              <a:t>how often</a:t>
            </a:r>
            <a:r>
              <a:rPr lang="en-US" sz="1800" dirty="0"/>
              <a:t> </a:t>
            </a:r>
            <a:r>
              <a:rPr lang="en-US" sz="1800" b="1" i="1" u="sng" dirty="0">
                <a:solidFill>
                  <a:srgbClr val="FF0000"/>
                </a:solidFill>
              </a:rPr>
              <a:t>female and male </a:t>
            </a:r>
            <a:r>
              <a:rPr lang="en-US" sz="1800" dirty="0"/>
              <a:t>interview respondents </a:t>
            </a:r>
            <a:r>
              <a:rPr lang="en-US" sz="1800" b="1" i="1" u="sng" dirty="0">
                <a:solidFill>
                  <a:srgbClr val="00B0F0"/>
                </a:solidFill>
              </a:rPr>
              <a:t>with different educational levels</a:t>
            </a:r>
            <a:r>
              <a:rPr lang="en-US" sz="1800" b="1" i="1" dirty="0">
                <a:solidFill>
                  <a:srgbClr val="00B0F0"/>
                </a:solidFill>
              </a:rPr>
              <a:t> </a:t>
            </a:r>
            <a:r>
              <a:rPr lang="en-US" sz="1800" dirty="0"/>
              <a:t>refer to a particular topic or issue </a:t>
            </a:r>
            <a:r>
              <a:rPr lang="en-US" sz="1800" b="1" i="1" u="sng" dirty="0">
                <a:solidFill>
                  <a:srgbClr val="00B050"/>
                </a:solidFill>
              </a:rPr>
              <a:t>(node/s)</a:t>
            </a:r>
            <a:r>
              <a:rPr lang="en-US" sz="1800" dirty="0"/>
              <a:t>.</a:t>
            </a:r>
          </a:p>
          <a:p>
            <a:pPr marL="0" indent="0">
              <a:buNone/>
            </a:pPr>
            <a:endParaRPr lang="en-US" sz="1800" dirty="0"/>
          </a:p>
        </p:txBody>
      </p:sp>
      <p:pic>
        <p:nvPicPr>
          <p:cNvPr id="6" name="Picture 5">
            <a:extLst>
              <a:ext uri="{FF2B5EF4-FFF2-40B4-BE49-F238E27FC236}">
                <a16:creationId xmlns:a16="http://schemas.microsoft.com/office/drawing/2014/main" id="{C7C086C0-C68B-A943-9D22-C7B7895B65E9}"/>
              </a:ext>
            </a:extLst>
          </p:cNvPr>
          <p:cNvPicPr>
            <a:picLocks noChangeAspect="1"/>
          </p:cNvPicPr>
          <p:nvPr/>
        </p:nvPicPr>
        <p:blipFill rotWithShape="1">
          <a:blip r:embed="rId3">
            <a:extLst>
              <a:ext uri="{28A0092B-C50C-407E-A947-70E740481C1C}">
                <a14:useLocalDpi xmlns:a14="http://schemas.microsoft.com/office/drawing/2010/main" val="0"/>
              </a:ext>
            </a:extLst>
          </a:blip>
          <a:srcRect t="8723"/>
          <a:stretch/>
        </p:blipFill>
        <p:spPr>
          <a:xfrm>
            <a:off x="7231002" y="526000"/>
            <a:ext cx="1652598" cy="1750871"/>
          </a:xfrm>
          <a:prstGeom prst="rect">
            <a:avLst/>
          </a:prstGeom>
        </p:spPr>
      </p:pic>
      <p:sp>
        <p:nvSpPr>
          <p:cNvPr id="4" name="TextBox 3">
            <a:extLst>
              <a:ext uri="{FF2B5EF4-FFF2-40B4-BE49-F238E27FC236}">
                <a16:creationId xmlns:a16="http://schemas.microsoft.com/office/drawing/2014/main" id="{CB7DDAB6-99BC-49D2-8DCC-5DA12EB8A6EE}"/>
              </a:ext>
            </a:extLst>
          </p:cNvPr>
          <p:cNvSpPr txBox="1"/>
          <p:nvPr/>
        </p:nvSpPr>
        <p:spPr>
          <a:xfrm>
            <a:off x="4825323" y="3388351"/>
            <a:ext cx="2808312" cy="369332"/>
          </a:xfrm>
          <a:prstGeom prst="rect">
            <a:avLst/>
          </a:prstGeom>
          <a:noFill/>
        </p:spPr>
        <p:txBody>
          <a:bodyPr wrap="square" rtlCol="0">
            <a:spAutoFit/>
          </a:bodyPr>
          <a:lstStyle/>
          <a:p>
            <a:r>
              <a:rPr lang="en-US" b="1" i="1" u="sng" dirty="0">
                <a:solidFill>
                  <a:srgbClr val="FF0000"/>
                </a:solidFill>
              </a:rPr>
              <a:t>(sub attribute=gender)</a:t>
            </a:r>
            <a:endParaRPr lang="en-US" dirty="0">
              <a:solidFill>
                <a:srgbClr val="FF0000"/>
              </a:solidFill>
            </a:endParaRPr>
          </a:p>
        </p:txBody>
      </p:sp>
      <p:sp>
        <p:nvSpPr>
          <p:cNvPr id="7" name="TextBox 6">
            <a:extLst>
              <a:ext uri="{FF2B5EF4-FFF2-40B4-BE49-F238E27FC236}">
                <a16:creationId xmlns:a16="http://schemas.microsoft.com/office/drawing/2014/main" id="{2CCCFF0E-9BAA-4906-97A8-3BA456DFAA62}"/>
              </a:ext>
            </a:extLst>
          </p:cNvPr>
          <p:cNvSpPr txBox="1"/>
          <p:nvPr/>
        </p:nvSpPr>
        <p:spPr>
          <a:xfrm>
            <a:off x="4893044" y="4222832"/>
            <a:ext cx="3207348" cy="646331"/>
          </a:xfrm>
          <a:prstGeom prst="rect">
            <a:avLst/>
          </a:prstGeom>
          <a:noFill/>
        </p:spPr>
        <p:txBody>
          <a:bodyPr wrap="square" rtlCol="0">
            <a:spAutoFit/>
          </a:bodyPr>
          <a:lstStyle/>
          <a:p>
            <a:r>
              <a:rPr lang="en-US" b="1" i="1" u="sng" dirty="0">
                <a:solidFill>
                  <a:srgbClr val="00B0F0"/>
                </a:solidFill>
              </a:rPr>
              <a:t>(main attribute=educational level)</a:t>
            </a:r>
            <a:endParaRPr lang="en-US" dirty="0"/>
          </a:p>
        </p:txBody>
      </p:sp>
      <p:cxnSp>
        <p:nvCxnSpPr>
          <p:cNvPr id="9" name="Straight Arrow Connector 8">
            <a:extLst>
              <a:ext uri="{FF2B5EF4-FFF2-40B4-BE49-F238E27FC236}">
                <a16:creationId xmlns:a16="http://schemas.microsoft.com/office/drawing/2014/main" id="{995F3DF7-F89D-472F-87E5-AF3107F719D8}"/>
              </a:ext>
            </a:extLst>
          </p:cNvPr>
          <p:cNvCxnSpPr/>
          <p:nvPr/>
        </p:nvCxnSpPr>
        <p:spPr>
          <a:xfrm flipH="1">
            <a:off x="4338621" y="3573017"/>
            <a:ext cx="466757" cy="175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ACAE44-78DA-4510-8359-AB7176999186}"/>
              </a:ext>
            </a:extLst>
          </p:cNvPr>
          <p:cNvCxnSpPr>
            <a:cxnSpLocks/>
          </p:cNvCxnSpPr>
          <p:nvPr/>
        </p:nvCxnSpPr>
        <p:spPr>
          <a:xfrm flipH="1" flipV="1">
            <a:off x="4315223" y="4344035"/>
            <a:ext cx="544809" cy="142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813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26FDB1-5DD6-F74C-B14F-CFEF51403119}"/>
              </a:ext>
            </a:extLst>
          </p:cNvPr>
          <p:cNvSpPr>
            <a:spLocks noGrp="1"/>
          </p:cNvSpPr>
          <p:nvPr>
            <p:ph type="title"/>
          </p:nvPr>
        </p:nvSpPr>
        <p:spPr>
          <a:xfrm>
            <a:off x="1187624" y="332656"/>
            <a:ext cx="8229600" cy="1143000"/>
          </a:xfrm>
        </p:spPr>
        <p:txBody>
          <a:bodyPr/>
          <a:lstStyle/>
          <a:p>
            <a:r>
              <a:rPr lang="en-CA" dirty="0"/>
              <a:t>Nodes AND 2 attributes</a:t>
            </a:r>
            <a:endParaRPr lang="en-US" dirty="0"/>
          </a:p>
        </p:txBody>
      </p:sp>
      <p:pic>
        <p:nvPicPr>
          <p:cNvPr id="6" name="Content Placeholder 5">
            <a:extLst>
              <a:ext uri="{FF2B5EF4-FFF2-40B4-BE49-F238E27FC236}">
                <a16:creationId xmlns:a16="http://schemas.microsoft.com/office/drawing/2014/main" id="{B2833106-1DE0-9748-81DA-D6AD2503A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56" y="1471600"/>
            <a:ext cx="8229600" cy="4199320"/>
          </a:xfrm>
        </p:spPr>
      </p:pic>
      <p:sp>
        <p:nvSpPr>
          <p:cNvPr id="9" name="Oval 8">
            <a:extLst>
              <a:ext uri="{FF2B5EF4-FFF2-40B4-BE49-F238E27FC236}">
                <a16:creationId xmlns:a16="http://schemas.microsoft.com/office/drawing/2014/main" id="{2E622D60-0A8A-CA48-80D1-2237B3EDBB2D}"/>
              </a:ext>
            </a:extLst>
          </p:cNvPr>
          <p:cNvSpPr/>
          <p:nvPr/>
        </p:nvSpPr>
        <p:spPr>
          <a:xfrm>
            <a:off x="8424936" y="3284984"/>
            <a:ext cx="323528" cy="1228745"/>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25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6A371-D6B6-2947-BB3F-2E82FEB56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099" y="980728"/>
            <a:ext cx="6459801" cy="5622678"/>
          </a:xfrm>
          <a:prstGeom prst="rect">
            <a:avLst/>
          </a:prstGeom>
        </p:spPr>
      </p:pic>
      <p:cxnSp>
        <p:nvCxnSpPr>
          <p:cNvPr id="8" name="Straight Arrow Connector 7">
            <a:extLst>
              <a:ext uri="{FF2B5EF4-FFF2-40B4-BE49-F238E27FC236}">
                <a16:creationId xmlns:a16="http://schemas.microsoft.com/office/drawing/2014/main" id="{E6BD1FC7-325F-DD4D-A7B2-42915061832B}"/>
              </a:ext>
            </a:extLst>
          </p:cNvPr>
          <p:cNvCxnSpPr/>
          <p:nvPr/>
        </p:nvCxnSpPr>
        <p:spPr>
          <a:xfrm flipH="1">
            <a:off x="7812360" y="3140968"/>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CB1DCFCB-A11D-A244-B761-BF3D2C4E1F6F}"/>
              </a:ext>
            </a:extLst>
          </p:cNvPr>
          <p:cNvSpPr>
            <a:spLocks noGrp="1"/>
          </p:cNvSpPr>
          <p:nvPr>
            <p:ph type="title"/>
          </p:nvPr>
        </p:nvSpPr>
        <p:spPr>
          <a:xfrm>
            <a:off x="1187624" y="332656"/>
            <a:ext cx="8229600" cy="1143000"/>
          </a:xfrm>
        </p:spPr>
        <p:txBody>
          <a:bodyPr/>
          <a:lstStyle/>
          <a:p>
            <a:r>
              <a:rPr lang="en-CA" dirty="0"/>
              <a:t>Nodes AND attributes</a:t>
            </a:r>
            <a:endParaRPr lang="en-US" dirty="0"/>
          </a:p>
        </p:txBody>
      </p:sp>
    </p:spTree>
    <p:extLst>
      <p:ext uri="{BB962C8B-B14F-4D97-AF65-F5344CB8AC3E}">
        <p14:creationId xmlns:p14="http://schemas.microsoft.com/office/powerpoint/2010/main" val="316700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Cross-tab queries</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255381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61" y="1773617"/>
            <a:ext cx="5452803" cy="2103724"/>
          </a:xfrm>
        </p:spPr>
        <p:txBody>
          <a:bodyPr/>
          <a:lstStyle/>
          <a:p>
            <a:r>
              <a:rPr lang="en-US" sz="2200" dirty="0"/>
              <a:t>Ask </a:t>
            </a:r>
            <a:r>
              <a:rPr lang="en-US" sz="2200" u="sng" dirty="0"/>
              <a:t>any</a:t>
            </a:r>
            <a:r>
              <a:rPr lang="en-US" sz="2200" dirty="0"/>
              <a:t> question and immediately get references (no tables).</a:t>
            </a:r>
          </a:p>
          <a:p>
            <a:pPr lvl="1"/>
            <a:r>
              <a:rPr lang="en-US" sz="1800" dirty="0"/>
              <a:t>Get all the references of female participants </a:t>
            </a:r>
            <a:r>
              <a:rPr lang="en-US" sz="1800" b="1" u="sng" dirty="0">
                <a:solidFill>
                  <a:srgbClr val="00B0F0"/>
                </a:solidFill>
              </a:rPr>
              <a:t>(</a:t>
            </a:r>
            <a:r>
              <a:rPr lang="en-US" sz="1800" b="1" i="1" u="sng" dirty="0">
                <a:solidFill>
                  <a:srgbClr val="00B0F0"/>
                </a:solidFill>
              </a:rPr>
              <a:t>attribute/s=gender, value/s=female</a:t>
            </a:r>
            <a:r>
              <a:rPr lang="en-US" sz="1800" b="1" u="sng" dirty="0">
                <a:solidFill>
                  <a:srgbClr val="00B0F0"/>
                </a:solidFill>
              </a:rPr>
              <a:t>) </a:t>
            </a:r>
            <a:r>
              <a:rPr lang="en-US" sz="1800" dirty="0"/>
              <a:t>that relate to a particular topic or issue (</a:t>
            </a:r>
            <a:r>
              <a:rPr lang="en-US" sz="1800" b="1" i="1" u="sng" dirty="0">
                <a:solidFill>
                  <a:srgbClr val="FF0000"/>
                </a:solidFill>
              </a:rPr>
              <a:t>node/s</a:t>
            </a:r>
            <a:r>
              <a:rPr lang="en-US" sz="1800" dirty="0"/>
              <a:t>).</a:t>
            </a:r>
          </a:p>
          <a:p>
            <a:r>
              <a:rPr lang="en-US" sz="2200" dirty="0"/>
              <a:t>You can use more than one node or attribute or case…</a:t>
            </a:r>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Coding queries</a:t>
            </a:r>
          </a:p>
        </p:txBody>
      </p:sp>
      <p:pic>
        <p:nvPicPr>
          <p:cNvPr id="6" name="Picture 5">
            <a:extLst>
              <a:ext uri="{FF2B5EF4-FFF2-40B4-BE49-F238E27FC236}">
                <a16:creationId xmlns:a16="http://schemas.microsoft.com/office/drawing/2014/main" id="{286D3A94-A808-4B82-9DE2-D0EE09404318}"/>
              </a:ext>
            </a:extLst>
          </p:cNvPr>
          <p:cNvPicPr>
            <a:picLocks noChangeAspect="1"/>
          </p:cNvPicPr>
          <p:nvPr/>
        </p:nvPicPr>
        <p:blipFill>
          <a:blip r:embed="rId2"/>
          <a:stretch>
            <a:fillRect/>
          </a:stretch>
        </p:blipFill>
        <p:spPr>
          <a:xfrm>
            <a:off x="7164288" y="223459"/>
            <a:ext cx="1494751" cy="2103724"/>
          </a:xfrm>
          <a:prstGeom prst="rect">
            <a:avLst/>
          </a:prstGeom>
        </p:spPr>
      </p:pic>
    </p:spTree>
    <p:extLst>
      <p:ext uri="{BB962C8B-B14F-4D97-AF65-F5344CB8AC3E}">
        <p14:creationId xmlns:p14="http://schemas.microsoft.com/office/powerpoint/2010/main" val="409397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4</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a coding query!</a:t>
            </a:r>
          </a:p>
          <a:p>
            <a:r>
              <a:rPr lang="en-US" dirty="0"/>
              <a:t>Learn how to find a reference in its original context.</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1866553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NVIVO’s Usefulness for Literature Reviews</a:t>
            </a:r>
            <a:br>
              <a:rPr lang="en-US" sz="3200" b="1" dirty="0"/>
            </a:br>
            <a:r>
              <a:rPr lang="en-US" sz="3200" b="1" dirty="0"/>
              <a:t>(show example)</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sz="2800" dirty="0"/>
              <a:t>Code for themes, definitions, findings, methodologies, stated gaps, epistemologies, locations (researchers, studies), etc.</a:t>
            </a:r>
            <a:endParaRPr lang="en-US" dirty="0"/>
          </a:p>
          <a:p>
            <a:endParaRPr lang="en-US" sz="2800" dirty="0"/>
          </a:p>
          <a:p>
            <a:pPr marL="0" indent="0">
              <a:buNone/>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88" y="3140968"/>
            <a:ext cx="8839200" cy="2676525"/>
          </a:xfrm>
          <a:prstGeom prst="rect">
            <a:avLst/>
          </a:prstGeom>
        </p:spPr>
      </p:pic>
    </p:spTree>
    <p:extLst>
      <p:ext uri="{BB962C8B-B14F-4D97-AF65-F5344CB8AC3E}">
        <p14:creationId xmlns:p14="http://schemas.microsoft.com/office/powerpoint/2010/main" val="37925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7C36-DDAE-974B-9ED3-65CA44D323B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CDFA1F5-2F10-2C42-8482-88F040C0DA67}"/>
              </a:ext>
            </a:extLst>
          </p:cNvPr>
          <p:cNvSpPr>
            <a:spLocks noGrp="1"/>
          </p:cNvSpPr>
          <p:nvPr>
            <p:ph idx="1"/>
          </p:nvPr>
        </p:nvSpPr>
        <p:spPr>
          <a:xfrm>
            <a:off x="490165" y="1417638"/>
            <a:ext cx="8229600" cy="3163490"/>
          </a:xfrm>
        </p:spPr>
        <p:txBody>
          <a:bodyPr/>
          <a:lstStyle/>
          <a:p>
            <a:pPr marL="0" indent="0">
              <a:buNone/>
            </a:pPr>
            <a:r>
              <a:rPr lang="en-US" sz="2400" dirty="0"/>
              <a:t>By the end of this session, you will be able to:</a:t>
            </a:r>
          </a:p>
          <a:p>
            <a:r>
              <a:rPr lang="en-US" sz="2400" dirty="0"/>
              <a:t>Import datasets into NVivo</a:t>
            </a:r>
          </a:p>
          <a:p>
            <a:r>
              <a:rPr lang="en-US" sz="2400" dirty="0"/>
              <a:t>Work with close-ended and open-ended answers in NVivo</a:t>
            </a:r>
          </a:p>
          <a:p>
            <a:r>
              <a:rPr lang="en-US" sz="2400" dirty="0"/>
              <a:t>Query the data: </a:t>
            </a:r>
          </a:p>
          <a:p>
            <a:pPr lvl="1"/>
            <a:r>
              <a:rPr lang="en-US" sz="2400" dirty="0"/>
              <a:t>Matrix</a:t>
            </a:r>
          </a:p>
          <a:p>
            <a:pPr lvl="1"/>
            <a:r>
              <a:rPr lang="en-US" sz="2400" dirty="0"/>
              <a:t>Crosstab</a:t>
            </a:r>
          </a:p>
          <a:p>
            <a:pPr lvl="1"/>
            <a:r>
              <a:rPr lang="en-US" sz="2400" dirty="0"/>
              <a:t>Coding</a:t>
            </a:r>
          </a:p>
          <a:p>
            <a:r>
              <a:rPr lang="en-US" sz="2800" dirty="0"/>
              <a:t>Create visualizations in NVivo</a:t>
            </a:r>
          </a:p>
          <a:p>
            <a:pPr marL="0" indent="0">
              <a:buNone/>
            </a:pPr>
            <a:r>
              <a:rPr lang="en-US" sz="2400" dirty="0"/>
              <a:t>										</a:t>
            </a:r>
          </a:p>
        </p:txBody>
      </p:sp>
      <p:pic>
        <p:nvPicPr>
          <p:cNvPr id="5" name="Picture 4">
            <a:extLst>
              <a:ext uri="{FF2B5EF4-FFF2-40B4-BE49-F238E27FC236}">
                <a16:creationId xmlns:a16="http://schemas.microsoft.com/office/drawing/2014/main" id="{DADAF82F-1C4F-314C-9B4D-B6AAF229F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4373562"/>
            <a:ext cx="1905000" cy="1066800"/>
          </a:xfrm>
          <a:prstGeom prst="rect">
            <a:avLst/>
          </a:prstGeom>
        </p:spPr>
      </p:pic>
    </p:spTree>
    <p:extLst>
      <p:ext uri="{BB962C8B-B14F-4D97-AF65-F5344CB8AC3E}">
        <p14:creationId xmlns:p14="http://schemas.microsoft.com/office/powerpoint/2010/main" val="2655707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 and Reference Managers</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179512" y="1268760"/>
            <a:ext cx="8686800" cy="4525963"/>
          </a:xfrm>
        </p:spPr>
        <p:txBody>
          <a:bodyPr/>
          <a:lstStyle/>
          <a:p>
            <a:r>
              <a:rPr lang="en-US" sz="2800" dirty="0"/>
              <a:t>You can import references from your reference manager:</a:t>
            </a:r>
          </a:p>
          <a:p>
            <a:pPr lvl="1"/>
            <a:r>
              <a:rPr lang="en-US" dirty="0" err="1"/>
              <a:t>Refworks</a:t>
            </a:r>
            <a:r>
              <a:rPr lang="en-US" dirty="0"/>
              <a:t>, </a:t>
            </a:r>
            <a:r>
              <a:rPr lang="en-US" dirty="0" err="1"/>
              <a:t>Mendeley</a:t>
            </a:r>
            <a:r>
              <a:rPr lang="en-US" dirty="0"/>
              <a:t>, </a:t>
            </a:r>
            <a:r>
              <a:rPr lang="en-US" dirty="0" err="1"/>
              <a:t>Zotero</a:t>
            </a:r>
            <a:r>
              <a:rPr lang="en-US" dirty="0"/>
              <a:t>, Endnote (xml, </a:t>
            </a:r>
            <a:r>
              <a:rPr lang="en-US" dirty="0" err="1"/>
              <a:t>ris</a:t>
            </a:r>
            <a:r>
              <a:rPr lang="en-US" dirty="0"/>
              <a:t>, txt)</a:t>
            </a:r>
          </a:p>
          <a:p>
            <a:r>
              <a:rPr lang="en-US" dirty="0"/>
              <a:t>Import notes, files (depending on the export)</a:t>
            </a:r>
          </a:p>
          <a:p>
            <a:r>
              <a:rPr lang="en-US" sz="2800" dirty="0"/>
              <a:t>Create attributes for: Author, Year, etc. (notes are imported as Memos) </a:t>
            </a:r>
          </a:p>
          <a:p>
            <a:r>
              <a:rPr lang="en-US" sz="2800" dirty="0"/>
              <a:t>Run queries:</a:t>
            </a:r>
          </a:p>
          <a:p>
            <a:pPr lvl="1"/>
            <a:r>
              <a:rPr lang="en-US" dirty="0"/>
              <a:t>How often was a topic discussed in the 90s as opposed to the 2000s?</a:t>
            </a:r>
          </a:p>
          <a:p>
            <a:endParaRPr lang="en-US" dirty="0"/>
          </a:p>
          <a:p>
            <a:pPr lvl="1"/>
            <a:endParaRPr lang="en-US" dirty="0"/>
          </a:p>
          <a:p>
            <a:pPr lvl="1"/>
            <a:endParaRPr lang="en-US" dirty="0"/>
          </a:p>
          <a:p>
            <a:endParaRPr lang="en-US" sz="2800" dirty="0"/>
          </a:p>
          <a:p>
            <a:pPr marL="0" indent="0">
              <a:buNone/>
            </a:pPr>
            <a:r>
              <a:rPr lang="en-US" sz="2800" dirty="0"/>
              <a:t>.</a:t>
            </a:r>
          </a:p>
        </p:txBody>
      </p:sp>
    </p:spTree>
    <p:extLst>
      <p:ext uri="{BB962C8B-B14F-4D97-AF65-F5344CB8AC3E}">
        <p14:creationId xmlns:p14="http://schemas.microsoft.com/office/powerpoint/2010/main" val="101482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5</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Download a Mendeley .</a:t>
            </a:r>
            <a:r>
              <a:rPr lang="en-US" dirty="0" err="1"/>
              <a:t>ris</a:t>
            </a:r>
            <a:r>
              <a:rPr lang="en-US" dirty="0"/>
              <a:t> file from:</a:t>
            </a:r>
          </a:p>
          <a:p>
            <a:pPr lvl="1"/>
            <a:r>
              <a:rPr lang="en-US" dirty="0"/>
              <a:t>UBC Research Commons -&gt; NVIVO Part 2</a:t>
            </a:r>
          </a:p>
          <a:p>
            <a:pPr marL="457200" lvl="1" indent="0">
              <a:buNone/>
            </a:pPr>
            <a:r>
              <a:rPr lang="en-US" dirty="0"/>
              <a:t>  			-&gt; </a:t>
            </a:r>
            <a:r>
              <a:rPr lang="en-US" dirty="0">
                <a:hlinkClick r:id="rId2"/>
              </a:rPr>
              <a:t>Mendeley literature for Mac and PC</a:t>
            </a:r>
            <a:endParaRPr lang="en-US" dirty="0"/>
          </a:p>
          <a:p>
            <a:pPr marL="514350" indent="-457200">
              <a:buFont typeface="Arial" panose="020B0604020202020204" pitchFamily="34" charset="0"/>
              <a:buChar char="•"/>
            </a:pPr>
            <a:r>
              <a:rPr lang="en-US" dirty="0"/>
              <a:t>Import the .</a:t>
            </a:r>
            <a:r>
              <a:rPr lang="en-US" dirty="0" err="1"/>
              <a:t>ris</a:t>
            </a:r>
            <a:r>
              <a:rPr lang="en-US" dirty="0"/>
              <a:t> file.</a:t>
            </a:r>
          </a:p>
          <a:p>
            <a:pPr marL="0" indent="0">
              <a:buNone/>
            </a:pPr>
            <a:endParaRPr lang="en-US" dirty="0"/>
          </a:p>
        </p:txBody>
      </p:sp>
    </p:spTree>
    <p:extLst>
      <p:ext uri="{BB962C8B-B14F-4D97-AF65-F5344CB8AC3E}">
        <p14:creationId xmlns:p14="http://schemas.microsoft.com/office/powerpoint/2010/main" val="3924979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290968"/>
            <a:ext cx="8229600" cy="1143000"/>
          </a:xfrm>
        </p:spPr>
        <p:txBody>
          <a:bodyPr/>
          <a:lstStyle/>
          <a:p>
            <a:r>
              <a:rPr lang="en-US" sz="2800" dirty="0"/>
              <a:t>Match NVivo objects and their description</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818656" cy="4525963"/>
          </a:xfrm>
        </p:spPr>
        <p:txBody>
          <a:bodyPr/>
          <a:lstStyle/>
          <a:p>
            <a:pPr marL="0" indent="0">
              <a:buNone/>
            </a:pPr>
            <a:r>
              <a:rPr lang="en-US" sz="2400" dirty="0"/>
              <a:t>Matrix coding    query</a:t>
            </a:r>
          </a:p>
          <a:p>
            <a:pPr marL="0" indent="0">
              <a:buNone/>
            </a:pPr>
            <a:endParaRPr lang="en-US" sz="2400" dirty="0"/>
          </a:p>
          <a:p>
            <a:pPr marL="0" indent="0">
              <a:buNone/>
            </a:pPr>
            <a:r>
              <a:rPr lang="en-US" sz="2400" dirty="0"/>
              <a:t>Crosstab query</a:t>
            </a:r>
          </a:p>
          <a:p>
            <a:pPr marL="0" indent="0">
              <a:buNone/>
            </a:pPr>
            <a:endParaRPr lang="en-US" sz="2400" dirty="0"/>
          </a:p>
          <a:p>
            <a:pPr marL="0" indent="0">
              <a:buNone/>
            </a:pPr>
            <a:r>
              <a:rPr lang="en-US" sz="2400" dirty="0"/>
              <a:t>Coding query</a:t>
            </a:r>
          </a:p>
          <a:p>
            <a:pPr marL="0" indent="0">
              <a:buNone/>
            </a:pPr>
            <a:endParaRPr lang="en-US" sz="2400" dirty="0"/>
          </a:p>
          <a:p>
            <a:pPr marL="0" indent="0">
              <a:buNone/>
            </a:pPr>
            <a:r>
              <a:rPr lang="en-US" sz="2400" dirty="0"/>
              <a:t>Concept map</a:t>
            </a:r>
          </a:p>
          <a:p>
            <a:pPr marL="0" indent="0">
              <a:buNone/>
            </a:pPr>
            <a:endParaRPr lang="en-US" sz="2400" dirty="0"/>
          </a:p>
          <a:p>
            <a:pPr marL="0" indent="0">
              <a:buNone/>
            </a:pPr>
            <a:r>
              <a:rPr lang="en-US" sz="2400" dirty="0"/>
              <a:t>Mind map</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21452" y="1709316"/>
            <a:ext cx="2999019"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Finds a </a:t>
            </a:r>
            <a:r>
              <a:rPr lang="en-US" sz="1600" dirty="0">
                <a:solidFill>
                  <a:srgbClr val="FF0000"/>
                </a:solidFill>
              </a:rPr>
              <a:t>combination of items </a:t>
            </a:r>
            <a:r>
              <a:rPr lang="en-US" sz="1600" dirty="0"/>
              <a:t>(usually </a:t>
            </a:r>
            <a:r>
              <a:rPr lang="en-US" sz="1600" b="1" i="1" u="sng" dirty="0">
                <a:solidFill>
                  <a:srgbClr val="00B050"/>
                </a:solidFill>
              </a:rPr>
              <a:t>codes</a:t>
            </a:r>
            <a:r>
              <a:rPr lang="en-US" sz="1600" dirty="0"/>
              <a:t> </a:t>
            </a:r>
            <a:r>
              <a:rPr lang="en-US" sz="1600" b="1" dirty="0"/>
              <a:t>across</a:t>
            </a:r>
            <a:r>
              <a:rPr lang="en-US" sz="1600" dirty="0"/>
              <a:t> </a:t>
            </a:r>
            <a:r>
              <a:rPr lang="en-US" sz="1600" b="1" i="1" u="sng" dirty="0">
                <a:solidFill>
                  <a:srgbClr val="00B0F0"/>
                </a:solidFill>
              </a:rPr>
              <a:t>cases</a:t>
            </a:r>
            <a:r>
              <a:rPr lang="en-US" sz="1600" dirty="0"/>
              <a:t> and </a:t>
            </a:r>
            <a:r>
              <a:rPr lang="en-US" sz="1600" b="1" i="1" u="sng" dirty="0">
                <a:solidFill>
                  <a:srgbClr val="00B0F0"/>
                </a:solidFill>
              </a:rPr>
              <a:t>attributes</a:t>
            </a:r>
            <a:r>
              <a:rPr lang="en-US" sz="1600" dirty="0"/>
              <a:t>) and displays results in a </a:t>
            </a:r>
            <a:r>
              <a:rPr lang="en-US" sz="1600" b="1" dirty="0"/>
              <a:t>two-layered</a:t>
            </a:r>
            <a:r>
              <a:rPr lang="en-US" sz="1600" dirty="0"/>
              <a:t> interactive table.</a:t>
            </a:r>
          </a:p>
          <a:p>
            <a:pPr marL="0" indent="0">
              <a:buFont typeface="Arial" charset="0"/>
              <a:buNone/>
            </a:pPr>
            <a:endParaRPr lang="en-US" sz="1600" dirty="0"/>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82750" y="3972306"/>
            <a:ext cx="321715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 </a:t>
            </a:r>
            <a:r>
              <a:rPr lang="en-US" sz="1600" b="1" dirty="0">
                <a:solidFill>
                  <a:srgbClr val="00B050"/>
                </a:solidFill>
              </a:rPr>
              <a:t>free-form visualization </a:t>
            </a:r>
            <a:r>
              <a:rPr lang="en-US" sz="1600" dirty="0"/>
              <a:t>made up of different shapes and connectors.</a:t>
            </a:r>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53743" y="2824021"/>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Finds a </a:t>
            </a:r>
            <a:r>
              <a:rPr lang="en-US" sz="1600" dirty="0">
                <a:solidFill>
                  <a:srgbClr val="FF0000"/>
                </a:solidFill>
              </a:rPr>
              <a:t>combination of items </a:t>
            </a:r>
            <a:r>
              <a:rPr lang="en-US" sz="1600" dirty="0"/>
              <a:t>(usually </a:t>
            </a:r>
            <a:r>
              <a:rPr lang="en-US" sz="1600" b="1" i="1" u="sng" dirty="0">
                <a:solidFill>
                  <a:srgbClr val="00B050"/>
                </a:solidFill>
              </a:rPr>
              <a:t>codes</a:t>
            </a:r>
            <a:r>
              <a:rPr lang="en-US" sz="1600" dirty="0"/>
              <a:t> </a:t>
            </a:r>
            <a:r>
              <a:rPr lang="en-US" sz="1600" b="1" dirty="0"/>
              <a:t>or</a:t>
            </a:r>
            <a:r>
              <a:rPr lang="en-US" sz="1600" dirty="0"/>
              <a:t> </a:t>
            </a:r>
            <a:r>
              <a:rPr lang="en-US" sz="1600" b="1" i="1" u="sng" dirty="0">
                <a:solidFill>
                  <a:srgbClr val="00B0F0"/>
                </a:solidFill>
              </a:rPr>
              <a:t>cases</a:t>
            </a:r>
            <a:r>
              <a:rPr lang="en-US" sz="1600" dirty="0"/>
              <a:t> and </a:t>
            </a:r>
            <a:r>
              <a:rPr lang="en-US" sz="1600" b="1" i="1" u="sng" dirty="0">
                <a:solidFill>
                  <a:srgbClr val="00B0F0"/>
                </a:solidFill>
              </a:rPr>
              <a:t>attributes</a:t>
            </a:r>
            <a:r>
              <a:rPr lang="en-US" sz="1600" dirty="0"/>
              <a:t>) and displays the results in an interactive table.</a:t>
            </a:r>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19344" y="1007023"/>
            <a:ext cx="321715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Ask </a:t>
            </a:r>
            <a:r>
              <a:rPr lang="en-US" sz="1600" b="1" u="sng" dirty="0"/>
              <a:t>any</a:t>
            </a:r>
            <a:r>
              <a:rPr lang="en-US" sz="1600" dirty="0"/>
              <a:t> question and immediately get references (no tables).</a:t>
            </a:r>
          </a:p>
        </p:txBody>
      </p:sp>
      <p:cxnSp>
        <p:nvCxnSpPr>
          <p:cNvPr id="25" name="Straight Arrow Connector 24">
            <a:extLst>
              <a:ext uri="{FF2B5EF4-FFF2-40B4-BE49-F238E27FC236}">
                <a16:creationId xmlns:a16="http://schemas.microsoft.com/office/drawing/2014/main" id="{C0673579-87CE-4D0D-96CF-75300068B728}"/>
              </a:ext>
            </a:extLst>
          </p:cNvPr>
          <p:cNvCxnSpPr>
            <a:cxnSpLocks/>
          </p:cNvCxnSpPr>
          <p:nvPr/>
        </p:nvCxnSpPr>
        <p:spPr>
          <a:xfrm>
            <a:off x="2555776" y="1798591"/>
            <a:ext cx="3176755" cy="156174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flipV="1">
            <a:off x="2555776" y="2213786"/>
            <a:ext cx="3176755" cy="67133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555776" y="1338336"/>
            <a:ext cx="3176755" cy="2431626"/>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flipV="1">
            <a:off x="2555776" y="4270859"/>
            <a:ext cx="3176755" cy="487986"/>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555776" y="5234065"/>
            <a:ext cx="3176755" cy="285599"/>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B4836C09-C69C-42AF-8FE9-BA7F08DBEC43}"/>
              </a:ext>
            </a:extLst>
          </p:cNvPr>
          <p:cNvSpPr txBox="1">
            <a:spLocks/>
          </p:cNvSpPr>
          <p:nvPr/>
        </p:nvSpPr>
        <p:spPr>
          <a:xfrm>
            <a:off x="5882750" y="4733166"/>
            <a:ext cx="3352712"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 </a:t>
            </a:r>
            <a:r>
              <a:rPr lang="en-US" sz="1600" b="1" dirty="0">
                <a:solidFill>
                  <a:srgbClr val="00B0F0"/>
                </a:solidFill>
              </a:rPr>
              <a:t>brainstorming tool </a:t>
            </a:r>
            <a:r>
              <a:rPr lang="en-US" sz="1600" dirty="0"/>
              <a:t>that reflects your thinking about ideas and their </a:t>
            </a:r>
            <a:r>
              <a:rPr lang="en-US" sz="1600" b="1" dirty="0">
                <a:solidFill>
                  <a:srgbClr val="FF0000"/>
                </a:solidFill>
              </a:rPr>
              <a:t>hierarchical relationships</a:t>
            </a:r>
            <a:r>
              <a:rPr lang="en-US" sz="1600" dirty="0"/>
              <a:t>; can be converted into a code list.</a:t>
            </a:r>
          </a:p>
        </p:txBody>
      </p:sp>
      <p:pic>
        <p:nvPicPr>
          <p:cNvPr id="27" name="Picture 26">
            <a:extLst>
              <a:ext uri="{FF2B5EF4-FFF2-40B4-BE49-F238E27FC236}">
                <a16:creationId xmlns:a16="http://schemas.microsoft.com/office/drawing/2014/main" id="{97CA8843-6E30-40F6-B688-7792BC6D6B02}"/>
              </a:ext>
            </a:extLst>
          </p:cNvPr>
          <p:cNvPicPr>
            <a:picLocks noChangeAspect="1"/>
          </p:cNvPicPr>
          <p:nvPr/>
        </p:nvPicPr>
        <p:blipFill>
          <a:blip r:embed="rId3"/>
          <a:stretch>
            <a:fillRect/>
          </a:stretch>
        </p:blipFill>
        <p:spPr>
          <a:xfrm>
            <a:off x="0" y="5936264"/>
            <a:ext cx="5029200" cy="895350"/>
          </a:xfrm>
          <a:prstGeom prst="rect">
            <a:avLst/>
          </a:prstGeom>
        </p:spPr>
      </p:pic>
    </p:spTree>
    <p:extLst>
      <p:ext uri="{BB962C8B-B14F-4D97-AF65-F5344CB8AC3E}">
        <p14:creationId xmlns:p14="http://schemas.microsoft.com/office/powerpoint/2010/main" val="126670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p:txBody>
          <a:bodyPr/>
          <a:lstStyle/>
          <a:p>
            <a:r>
              <a:rPr lang="en-US" dirty="0"/>
              <a:t>Self-reflection</a:t>
            </a:r>
            <a:endParaRPr lang="en-CA"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8229600" cy="4525963"/>
          </a:xfrm>
        </p:spPr>
        <p:txBody>
          <a:bodyPr/>
          <a:lstStyle/>
          <a:p>
            <a:r>
              <a:rPr lang="en-US" sz="2400" dirty="0"/>
              <a:t>What was the most important thing you learned during this session?</a:t>
            </a:r>
          </a:p>
          <a:p>
            <a:endParaRPr lang="en-US" sz="2400" dirty="0"/>
          </a:p>
          <a:p>
            <a:endParaRPr lang="en-US" sz="2400" dirty="0"/>
          </a:p>
          <a:p>
            <a:endParaRPr lang="en-US" sz="2400" dirty="0"/>
          </a:p>
          <a:p>
            <a:pPr marL="0" indent="0">
              <a:buNone/>
            </a:pPr>
            <a:endParaRPr lang="en-US" sz="2400" dirty="0"/>
          </a:p>
          <a:p>
            <a:r>
              <a:rPr lang="en-US" sz="2400" dirty="0"/>
              <a:t>What important question remains unanswered?</a:t>
            </a:r>
            <a:endParaRPr lang="en-CA" sz="2400" dirty="0"/>
          </a:p>
        </p:txBody>
      </p:sp>
    </p:spTree>
    <p:extLst>
      <p:ext uri="{BB962C8B-B14F-4D97-AF65-F5344CB8AC3E}">
        <p14:creationId xmlns:p14="http://schemas.microsoft.com/office/powerpoint/2010/main" val="173325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p:cNvSpPr>
            <a:spLocks noGrp="1"/>
          </p:cNvSpPr>
          <p:nvPr>
            <p:ph type="body" sz="quarter" idx="15"/>
          </p:nvPr>
        </p:nvSpPr>
        <p:spPr bwMode="auto">
          <a:xfrm>
            <a:off x="700088" y="231775"/>
            <a:ext cx="7308850" cy="60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CA" altLang="en-US" sz="4000" dirty="0">
                <a:latin typeface="+mj-lt"/>
              </a:rPr>
              <a:t>Need Help?</a:t>
            </a:r>
            <a:endParaRPr lang="en-US" altLang="en-US" sz="4000" dirty="0">
              <a:latin typeface="+mj-lt"/>
            </a:endParaRPr>
          </a:p>
        </p:txBody>
      </p:sp>
      <p:pic>
        <p:nvPicPr>
          <p:cNvPr id="2150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738" y="3813969"/>
            <a:ext cx="3357562"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Placeholder 2"/>
          <p:cNvSpPr>
            <a:spLocks noGrp="1"/>
          </p:cNvSpPr>
          <p:nvPr>
            <p:ph type="body" sz="quarter" idx="14"/>
          </p:nvPr>
        </p:nvSpPr>
        <p:spPr bwMode="auto">
          <a:xfrm>
            <a:off x="729436" y="1225550"/>
            <a:ext cx="4289425" cy="40756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fontAlgn="base">
              <a:spcBef>
                <a:spcPct val="0"/>
              </a:spcBef>
              <a:spcAft>
                <a:spcPct val="0"/>
              </a:spcAft>
              <a:buFont typeface="Arial" charset="0"/>
              <a:buNone/>
            </a:pPr>
            <a:r>
              <a:rPr lang="en-CA" altLang="en-US" sz="2400" b="1" u="sng" dirty="0">
                <a:latin typeface="+mn-lt"/>
              </a:rPr>
              <a:t>Resources &amp; Consultations</a:t>
            </a:r>
            <a:endParaRPr lang="en-US" altLang="en-US" sz="2400" b="1" u="sng" dirty="0">
              <a:latin typeface="+mn-lt"/>
              <a:hlinkClick r:id="rId4"/>
            </a:endParaRPr>
          </a:p>
          <a:p>
            <a:pPr fontAlgn="base">
              <a:lnSpc>
                <a:spcPct val="100000"/>
              </a:lnSpc>
              <a:spcBef>
                <a:spcPts val="600"/>
              </a:spcBef>
              <a:spcAft>
                <a:spcPct val="0"/>
              </a:spcAft>
              <a:buFont typeface="Arial" charset="0"/>
              <a:buNone/>
            </a:pPr>
            <a:r>
              <a:rPr lang="en-US" altLang="en-US" sz="2400" b="1" dirty="0">
                <a:latin typeface="+mn-lt"/>
                <a:hlinkClick r:id="rId5"/>
              </a:rPr>
              <a:t>researchcommons.library.ubc.ca</a:t>
            </a:r>
            <a:endParaRPr lang="en-US" altLang="en-US" sz="2400" b="1" dirty="0">
              <a:latin typeface="+mn-lt"/>
            </a:endParaRPr>
          </a:p>
          <a:p>
            <a:pPr fontAlgn="base">
              <a:lnSpc>
                <a:spcPct val="100000"/>
              </a:lnSpc>
              <a:spcBef>
                <a:spcPts val="600"/>
              </a:spcBef>
              <a:spcAft>
                <a:spcPct val="0"/>
              </a:spcAft>
              <a:buFont typeface="Arial" charset="0"/>
              <a:buNone/>
            </a:pPr>
            <a:endParaRPr lang="en-US" altLang="en-US" sz="2400" b="1" dirty="0">
              <a:latin typeface="+mn-lt"/>
            </a:endParaRPr>
          </a:p>
          <a:p>
            <a:pPr fontAlgn="base">
              <a:lnSpc>
                <a:spcPct val="100000"/>
              </a:lnSpc>
              <a:spcBef>
                <a:spcPts val="600"/>
              </a:spcBef>
              <a:spcAft>
                <a:spcPct val="0"/>
              </a:spcAft>
              <a:buFont typeface="Arial" charset="0"/>
              <a:buNone/>
            </a:pPr>
            <a:r>
              <a:rPr lang="en-CA" altLang="en-US" sz="2400" b="1" u="sng" dirty="0">
                <a:latin typeface="+mn-lt"/>
              </a:rPr>
              <a:t>Workshops</a:t>
            </a:r>
            <a:endParaRPr lang="en-US" altLang="en-US" sz="2400" b="1" u="sng" dirty="0">
              <a:latin typeface="+mn-lt"/>
            </a:endParaRPr>
          </a:p>
          <a:p>
            <a:pPr fontAlgn="base">
              <a:spcBef>
                <a:spcPct val="0"/>
              </a:spcBef>
              <a:spcAft>
                <a:spcPct val="0"/>
              </a:spcAft>
              <a:buFont typeface="Arial" charset="0"/>
              <a:buNone/>
            </a:pPr>
            <a:r>
              <a:rPr lang="en-US" altLang="en-US" sz="2400" b="1" dirty="0">
                <a:latin typeface="+mn-lt"/>
                <a:hlinkClick r:id="rId6"/>
              </a:rPr>
              <a:t>elred.library.ubc.ca/libs</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u="sng" dirty="0">
              <a:latin typeface="+mn-lt"/>
            </a:endParaRPr>
          </a:p>
          <a:p>
            <a:pPr fontAlgn="base">
              <a:lnSpc>
                <a:spcPct val="100000"/>
              </a:lnSpc>
              <a:spcBef>
                <a:spcPct val="0"/>
              </a:spcBef>
              <a:spcAft>
                <a:spcPts val="600"/>
              </a:spcAft>
              <a:buFont typeface="Arial" charset="0"/>
              <a:buNone/>
            </a:pPr>
            <a:r>
              <a:rPr lang="en-US" altLang="en-US" sz="2400" b="1" u="sng" dirty="0">
                <a:latin typeface="+mn-lt"/>
              </a:rPr>
              <a:t>Email </a:t>
            </a:r>
          </a:p>
          <a:p>
            <a:pPr fontAlgn="base">
              <a:lnSpc>
                <a:spcPct val="100000"/>
              </a:lnSpc>
              <a:spcBef>
                <a:spcPct val="0"/>
              </a:spcBef>
              <a:spcAft>
                <a:spcPts val="600"/>
              </a:spcAft>
              <a:buFont typeface="Arial" charset="0"/>
              <a:buNone/>
            </a:pPr>
            <a:r>
              <a:rPr lang="en-US" altLang="en-US" sz="2400" b="1" dirty="0">
                <a:latin typeface="+mn-lt"/>
                <a:hlinkClick r:id="rId7"/>
              </a:rPr>
              <a:t>research.commons@ubc.ca</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spcBef>
                <a:spcPct val="0"/>
              </a:spcBef>
              <a:spcAft>
                <a:spcPct val="0"/>
              </a:spcAft>
              <a:buFont typeface="Arial" charset="0"/>
              <a:buNone/>
            </a:pPr>
            <a:r>
              <a:rPr lang="en-US" altLang="en-US" sz="2400" b="1" dirty="0">
                <a:latin typeface="+mn-lt"/>
              </a:rPr>
              <a:t> </a:t>
            </a:r>
          </a:p>
        </p:txBody>
      </p:sp>
      <p:pic>
        <p:nvPicPr>
          <p:cNvPr id="21509"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7663" y="188753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C:\Documents and Settings\minhani\Local Settings\Temp\f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7663" y="259238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2"/>
          <p:cNvSpPr txBox="1">
            <a:spLocks noChangeArrowheads="1"/>
          </p:cNvSpPr>
          <p:nvPr/>
        </p:nvSpPr>
        <p:spPr bwMode="auto">
          <a:xfrm>
            <a:off x="6061075" y="1982788"/>
            <a:ext cx="1766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@UBCRCommons</a:t>
            </a:r>
            <a:endParaRPr lang="en-US" altLang="en-US" sz="1400">
              <a:solidFill>
                <a:prstClr val="black"/>
              </a:solidFill>
              <a:latin typeface="Verdana" pitchFamily="34" charset="0"/>
            </a:endParaRPr>
          </a:p>
        </p:txBody>
      </p:sp>
      <p:sp>
        <p:nvSpPr>
          <p:cNvPr id="21512" name="TextBox 3"/>
          <p:cNvSpPr txBox="1">
            <a:spLocks noChangeArrowheads="1"/>
          </p:cNvSpPr>
          <p:nvPr/>
        </p:nvSpPr>
        <p:spPr bwMode="auto">
          <a:xfrm>
            <a:off x="6003925" y="2678113"/>
            <a:ext cx="228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UBCResearchCommons</a:t>
            </a:r>
            <a:endParaRPr lang="en-US" altLang="en-US" sz="1400">
              <a:solidFill>
                <a:prstClr val="black"/>
              </a:solidFill>
              <a:latin typeface="Verdana" pitchFamily="34" charset="0"/>
            </a:endParaRPr>
          </a:p>
        </p:txBody>
      </p:sp>
      <p:sp>
        <p:nvSpPr>
          <p:cNvPr id="21513" name="AutoShape 11" descr="data:image/jpeg;base64,/9j/4AAQSkZJRgABAQAAAQABAAD/2wCEAAkGBwgHBgkIBwgKCgkLDRYPDQwMDRsUFRAWIB0iIiAdHx8kKDQsJCYxJx8fLT0tMTU3Ojo6Iys/RD84QzQ5OjcBCgoKDQwNGg8PGjclHyU3Nzc3Nzc3Nzc3Nzc3Nzc3Nzc3Nzc3Nzc3Nzc3Nzc3Nzc3Nzc3Nzc3Nzc3Nzc3Nzc3N//AABEIAHQArgMBIgACEQEDEQH/xAAcAAEAAgIDAQAAAAAAAAAAAAAAAQcGCAIEBQP/xABBEAABAwIBBQ0HAgMJAAAAAAAAAQIDBAURBgcSIZMWFzEzNkFRVWFyssHREzJTcZGhsXSBFSLhFCMmNURSYnOU/8QAGAEBAAMBAAAAAAAAAAAAAAAAAAIDBAH/xAAfEQEAAQQDAQEBAAAAAAAAAAAAAQIDETISMVETQSH/2gAMAwEAAhEDEQA/ALxAAAAAQp16uupaJmlV1MUDemR6N/J4uXeUaZNWJ9W1EdUSOSOBq8GkvOvYiazXq419Xc6p1TXzvnmfrVXrj9E5iyijkrqrxOIbH7qbD1vR7VBuqsHW9HtUNZ0RE1YJ9DlgnQhP4wh9ZbLbqrB1vR7VBupsHW9HtUNajnBBLUzNhp4XyyvXBrGN0lcvYg+Men1lslupsPW1JtUG6mw9bUm0Q193O3rqev8A/M/0OhJE+KR0crHMe1cHNcmCovQp340+n0lsjupsPW1HtEG6mw9bUm0Q1twCJ2D4x659ZbJbqbD1tSbRCWZTWJ7tFt2o8f8AtQ1uRE6CURB8Y9PrLaSKWOZiPie17F4HNXFFOaGuWTOUlfk7WtnpJHLDj/ewKv8AK9Pl09psLbquKvoYKynXGKeNsjF7FTEqro4raK+TsgAgmAAAAAAAAqbPpI7C0xJ7uMjsO3UVQWpn0420/KTyKsNVvVnr7CQMCaAZhmpoFrMtKWVG/wAtIx8zl6NStTxGItRXK1rUVXOVERqJiqr0J2l75s8lX5PWh09Y1Er6zB0qfDanut++K9qkLlWISojMs0Na8q0/xJc9X+qk8SmyfQa3ZV8pLl+pk8SlVntZd6eQhKAlDSziEgIAThL9zYvc/Iyh0lx0dJqfJHKUIiF8ZreRlH3n+JSq9qstbMtABmaQAAAAAAAFSZ8uNtXyf5FWFqZ8uNtXyf5FWYazVb1Za9pQh37Naa2917KC3RpJO9FVEc7RREThVVOkZnmj5aw/p5PwhKqcRlymMysDIvN9RWB7K2telXcG+67D+SLup09q/YzYHFVMszM9tMREdOSqVnds1slwuVTWfxZjPbyuk0fYKuGK49JZWJB2JmOiYie1V70UvXLNh/U8rKXN1JYbPNcVuLZ/ZK1PZpFhjiqJw4l0GL5zOR1b3o/EhOK6soTRThRKIBhrJNLOgvjNbyMo+8/xKUSXvmu5G0fef4lKr2qy1sywAGVpAAAAAAKABUufLjbV8n+RVpaefDjbX3X+RVuBqt6steyDsUlVUUUyTUk8kMqakfG5Wrh80PiCxHL1kyjvWP8Amtbt3epsXEuMTFXnan4NX04TZ6LiY+6n4KLlMRjC63Oe31KEyiv12gv1wjhuNWxjah6Na2ZyIiaSl8mu2VHKK5fqZPEotxmS5/IEyjvXWtZtnep8qi83OqidDU19TLE7hY+VVRToEl/GFPKQkAkiF75ruRtH3n+JSiUL2zX8jaTvP8SlN/VbZ2ZYADK0gAAAAAAAKmz4cda+6/yKuLRz38dau6/yKvNdvVlr2EJwBJNBHObOQ8TH3U/BrInCbNRcVH3U/BVc/Ftr9fTE14yo5Q3H9TJ4jYXHWUBllTSUuU9xjlaqL7dzkxThR2tF+5y32ld6eKSgJ4C9nAhOAOgXrmv5HUnef4lKMQvTNhyOpO8/xKU39VlnZlYAMrUAAAAAAAAqbPfx1q7r/Iq9C0c93HWv5P8AIrDA129WWvaQAlELEDWiKqJjqNkbZVMrLdS1MTkVksTXNVF6UNbzOMhMt/4JElvubXyUWK+zkbrWHHh1c7fuhCuMp26sSuBVPAymyUtuUTWvqkfFUMTBs8fvYdC9KHfobzbLhGj6Ovp5cUx0UkTFP24Tuq9n+5v1Kul84lXseaqla/GW7TuZj7rYmov1Pet+RFhtjPaR0TZ5moqpJULpq1cOFEXUn7Ie5PXUdOmlPVwRJ/zlanmeLcMs7DSxvalcyd2CpowJp/0JZmUeNMKUnREnkRE1aSnFEOcy6Ur1TnVVOJdHTNPYXlmv5HUnef4lKNwLzzYasjqTvP8AEpXf1WWdmVgAyNQAAAAAAACuc89tkqLRSV0bVVKaVWydjXc/1RPqU+bQ1UEVVA+CeNJIpG6LmuTUqFY3nNPpzOks1c1karxMzfd7EchfbuREYlRcomZzCrEQkzverv3NNSbRfQb1d++LSbRfQu50+quFXjBUJM63rL98Wk2i+g3rb98Sk2i+g50+nCrxg37H2SeXRw9o/DvKZnvW374tJtF9Cd62/fFpNovoOdHrvGthCqq614ekcJm+9dfvi0m0X0J3r798Sk2i+g50euTTX4wglEM23r798Sk2i+hyZmuviuTSmpGp06ar5HfpT65wq8YPr5kxXmQ2CyMt77Xk1Q0sqK2RI9J6LzKuvD7mPZL5uaW1VTKy4z/2ueNcWMRuDGr09pnaaii7cir+QvtUTH9lIAKFwAAAAAAAAQSAIAAw4AAYAAATgQAHQABwCAHP11IAOgAAP//Z"/>
          <p:cNvSpPr>
            <a:spLocks noChangeAspect="1" noChangeArrowheads="1"/>
          </p:cNvSpPr>
          <p:nvPr/>
        </p:nvSpPr>
        <p:spPr bwMode="auto">
          <a:xfrm>
            <a:off x="155575" y="-525463"/>
            <a:ext cx="1657350" cy="110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21515" name="TextBox 2"/>
          <p:cNvSpPr txBox="1">
            <a:spLocks noChangeArrowheads="1"/>
          </p:cNvSpPr>
          <p:nvPr/>
        </p:nvSpPr>
        <p:spPr bwMode="auto">
          <a:xfrm>
            <a:off x="6086475" y="1333500"/>
            <a:ext cx="18277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dirty="0" err="1">
                <a:solidFill>
                  <a:prstClr val="black"/>
                </a:solidFill>
                <a:latin typeface="Verdana" pitchFamily="34" charset="0"/>
              </a:rPr>
              <a:t>researchcommons</a:t>
            </a:r>
            <a:endParaRPr lang="en-US" altLang="en-US" sz="1400" dirty="0">
              <a:solidFill>
                <a:prstClr val="black"/>
              </a:solidFill>
              <a:latin typeface="Verdana"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1655" y="1189921"/>
            <a:ext cx="532078" cy="522991"/>
          </a:xfrm>
          <a:prstGeom prst="rect">
            <a:avLst/>
          </a:prstGeom>
        </p:spPr>
      </p:pic>
    </p:spTree>
    <p:extLst>
      <p:ext uri="{BB962C8B-B14F-4D97-AF65-F5344CB8AC3E}">
        <p14:creationId xmlns:p14="http://schemas.microsoft.com/office/powerpoint/2010/main" val="1813243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lstStyle/>
          <a:p>
            <a:r>
              <a:rPr lang="en-CA" dirty="0"/>
              <a:t>Wrap-Up</a:t>
            </a:r>
            <a:endParaRPr lang="en-US" dirty="0"/>
          </a:p>
        </p:txBody>
      </p:sp>
      <p:sp>
        <p:nvSpPr>
          <p:cNvPr id="3" name="Content Placeholder 2"/>
          <p:cNvSpPr>
            <a:spLocks noGrp="1"/>
          </p:cNvSpPr>
          <p:nvPr>
            <p:ph idx="1"/>
          </p:nvPr>
        </p:nvSpPr>
        <p:spPr>
          <a:xfrm>
            <a:off x="486697" y="1850386"/>
            <a:ext cx="8229600" cy="4525963"/>
          </a:xfrm>
        </p:spPr>
        <p:txBody>
          <a:bodyPr/>
          <a:lstStyle/>
          <a:p>
            <a:r>
              <a:rPr lang="en-CA" sz="3600" dirty="0"/>
              <a:t>Evaluation form</a:t>
            </a:r>
            <a:r>
              <a:rPr lang="en-CA" dirty="0"/>
              <a:t>: (Please complete!)</a:t>
            </a:r>
          </a:p>
          <a:p>
            <a:pPr marL="457200" lvl="1" indent="0">
              <a:buNone/>
            </a:pPr>
            <a:endParaRPr lang="en-CA" dirty="0"/>
          </a:p>
          <a:p>
            <a:pPr marL="457200" lvl="1" indent="0">
              <a:buNone/>
            </a:pPr>
            <a:r>
              <a:rPr lang="en-CA" dirty="0"/>
              <a:t>https://</a:t>
            </a:r>
            <a:r>
              <a:rPr lang="en-CA" dirty="0" err="1"/>
              <a:t>bit.ly</a:t>
            </a:r>
            <a:r>
              <a:rPr lang="en-CA" dirty="0"/>
              <a:t>/2NEgRKs</a:t>
            </a: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endParaRPr lang="en-CA" sz="4000" dirty="0">
              <a:solidFill>
                <a:schemeClr val="tx2"/>
              </a:solidFill>
              <a:effectLst>
                <a:outerShdw blurRad="50800" dist="38100" dir="2700000" algn="tl" rotWithShape="0">
                  <a:srgbClr val="000000">
                    <a:alpha val="43000"/>
                  </a:srgbClr>
                </a:outerShdw>
              </a:effectLst>
              <a:latin typeface="+mj-lt"/>
            </a:endParaRPr>
          </a:p>
          <a:p>
            <a:pPr marL="0" indent="0" algn="ctr">
              <a:spcBef>
                <a:spcPct val="0"/>
              </a:spcBef>
              <a:buNone/>
            </a:pPr>
            <a:r>
              <a:rPr lang="en-CA" sz="4000" dirty="0">
                <a:solidFill>
                  <a:schemeClr val="tx2"/>
                </a:solidFill>
                <a:effectLst>
                  <a:outerShdw blurRad="50800" dist="38100" dir="2700000" algn="tl" rotWithShape="0">
                    <a:srgbClr val="000000">
                      <a:alpha val="43000"/>
                    </a:srgbClr>
                  </a:outerShdw>
                </a:effectLst>
                <a:latin typeface="+mj-lt"/>
              </a:rPr>
              <a:t>Thanks for coming!</a:t>
            </a:r>
            <a:endParaRPr lang="en-US" sz="4000" dirty="0">
              <a:solidFill>
                <a:schemeClr val="tx2"/>
              </a:solidFill>
              <a:effectLst>
                <a:outerShdw blurRad="50800" dist="38100" dir="2700000" algn="tl" rotWithShape="0">
                  <a:srgbClr val="000000">
                    <a:alpha val="43000"/>
                  </a:srgbClr>
                </a:outerShdw>
              </a:effectLst>
              <a:latin typeface="+mj-lt"/>
            </a:endParaRPr>
          </a:p>
        </p:txBody>
      </p:sp>
    </p:spTree>
    <p:extLst>
      <p:ext uri="{BB962C8B-B14F-4D97-AF65-F5344CB8AC3E}">
        <p14:creationId xmlns:p14="http://schemas.microsoft.com/office/powerpoint/2010/main" val="98590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2B1B-05FE-41D9-B018-916A6C423CC4}"/>
              </a:ext>
            </a:extLst>
          </p:cNvPr>
          <p:cNvSpPr>
            <a:spLocks noGrp="1"/>
          </p:cNvSpPr>
          <p:nvPr>
            <p:ph type="title"/>
          </p:nvPr>
        </p:nvSpPr>
        <p:spPr>
          <a:xfrm>
            <a:off x="1331640" y="404664"/>
            <a:ext cx="8229600" cy="1143000"/>
          </a:xfrm>
        </p:spPr>
        <p:txBody>
          <a:bodyPr/>
          <a:lstStyle/>
          <a:p>
            <a:r>
              <a:rPr lang="en-CA" sz="3600" dirty="0"/>
              <a:t>Add PC/MAC to Your Zoom Name</a:t>
            </a:r>
            <a:endParaRPr lang="en-US" sz="3600" dirty="0"/>
          </a:p>
        </p:txBody>
      </p:sp>
      <p:pic>
        <p:nvPicPr>
          <p:cNvPr id="5" name="Content Placeholder 4" descr="A picture containing person, man, sitting, holding&#10;&#10;Description automatically generated">
            <a:extLst>
              <a:ext uri="{FF2B5EF4-FFF2-40B4-BE49-F238E27FC236}">
                <a16:creationId xmlns:a16="http://schemas.microsoft.com/office/drawing/2014/main" id="{3F5B05AB-C4D2-4477-A9BF-06B4A4B99C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822" t="15012" r="37323" b="16664"/>
          <a:stretch/>
        </p:blipFill>
        <p:spPr>
          <a:xfrm>
            <a:off x="5200754" y="1412776"/>
            <a:ext cx="3403695" cy="4104456"/>
          </a:xfrm>
        </p:spPr>
      </p:pic>
      <p:sp>
        <p:nvSpPr>
          <p:cNvPr id="6" name="TextBox 5">
            <a:extLst>
              <a:ext uri="{FF2B5EF4-FFF2-40B4-BE49-F238E27FC236}">
                <a16:creationId xmlns:a16="http://schemas.microsoft.com/office/drawing/2014/main" id="{AC2858ED-3120-44A9-A8DA-526860E37EE9}"/>
              </a:ext>
            </a:extLst>
          </p:cNvPr>
          <p:cNvSpPr txBox="1"/>
          <p:nvPr/>
        </p:nvSpPr>
        <p:spPr>
          <a:xfrm>
            <a:off x="544162" y="1412776"/>
            <a:ext cx="3632403" cy="4678204"/>
          </a:xfrm>
          <a:prstGeom prst="rect">
            <a:avLst/>
          </a:prstGeom>
          <a:noFill/>
        </p:spPr>
        <p:txBody>
          <a:bodyPr wrap="square" rtlCol="0">
            <a:spAutoFit/>
          </a:bodyPr>
          <a:lstStyle/>
          <a:p>
            <a:r>
              <a:rPr lang="en-US" sz="2800" dirty="0"/>
              <a:t>In order to direct you to the proper room—Mac or Windows—please change your name to include what version of NVivo you will be using: </a:t>
            </a:r>
          </a:p>
          <a:p>
            <a:endParaRPr lang="en-US" sz="2800" dirty="0"/>
          </a:p>
          <a:p>
            <a:r>
              <a:rPr lang="en-US" sz="2800" dirty="0"/>
              <a:t>Example:</a:t>
            </a:r>
          </a:p>
          <a:p>
            <a:r>
              <a:rPr lang="en-US" sz="2800" dirty="0"/>
              <a:t>Amir-Windows</a:t>
            </a:r>
          </a:p>
          <a:p>
            <a:r>
              <a:rPr lang="en-US" sz="2800" dirty="0"/>
              <a:t>Jeremy-Mac</a:t>
            </a:r>
          </a:p>
          <a:p>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697EBB-9064-41D3-9E7A-35AC901F1FC3}"/>
                  </a:ext>
                </a:extLst>
              </p14:cNvPr>
              <p14:cNvContentPartPr/>
              <p14:nvPr/>
            </p14:nvContentPartPr>
            <p14:xfrm>
              <a:off x="5799015" y="3008028"/>
              <a:ext cx="1283040" cy="403920"/>
            </p14:xfrm>
          </p:contentPart>
        </mc:Choice>
        <mc:Fallback xmlns="">
          <p:pic>
            <p:nvPicPr>
              <p:cNvPr id="9" name="Ink 8">
                <a:extLst>
                  <a:ext uri="{FF2B5EF4-FFF2-40B4-BE49-F238E27FC236}">
                    <a16:creationId xmlns:a16="http://schemas.microsoft.com/office/drawing/2014/main" id="{8C697EBB-9064-41D3-9E7A-35AC901F1FC3}"/>
                  </a:ext>
                </a:extLst>
              </p:cNvPr>
              <p:cNvPicPr/>
              <p:nvPr/>
            </p:nvPicPr>
            <p:blipFill>
              <a:blip r:embed="rId4"/>
              <a:stretch>
                <a:fillRect/>
              </a:stretch>
            </p:blipFill>
            <p:spPr>
              <a:xfrm>
                <a:off x="5736375" y="2945388"/>
                <a:ext cx="1408680" cy="529560"/>
              </a:xfrm>
              <a:prstGeom prst="rect">
                <a:avLst/>
              </a:prstGeom>
            </p:spPr>
          </p:pic>
        </mc:Fallback>
      </mc:AlternateContent>
    </p:spTree>
    <p:extLst>
      <p:ext uri="{BB962C8B-B14F-4D97-AF65-F5344CB8AC3E}">
        <p14:creationId xmlns:p14="http://schemas.microsoft.com/office/powerpoint/2010/main" val="204587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914400" y="307466"/>
            <a:ext cx="8229600" cy="1143000"/>
          </a:xfrm>
        </p:spPr>
        <p:txBody>
          <a:bodyPr/>
          <a:lstStyle/>
          <a:p>
            <a:r>
              <a:rPr lang="en-US" dirty="0"/>
              <a:t>Datasets</a:t>
            </a:r>
          </a:p>
        </p:txBody>
      </p:sp>
      <p:sp>
        <p:nvSpPr>
          <p:cNvPr id="3" name="Content Placeholder 2">
            <a:extLst>
              <a:ext uri="{FF2B5EF4-FFF2-40B4-BE49-F238E27FC236}">
                <a16:creationId xmlns:a16="http://schemas.microsoft.com/office/drawing/2014/main" id="{9D9410ED-1EE7-41C2-9501-290383EDEC87}"/>
              </a:ext>
            </a:extLst>
          </p:cNvPr>
          <p:cNvSpPr>
            <a:spLocks noGrp="1"/>
          </p:cNvSpPr>
          <p:nvPr>
            <p:ph idx="1"/>
          </p:nvPr>
        </p:nvSpPr>
        <p:spPr>
          <a:xfrm>
            <a:off x="457200" y="1450085"/>
            <a:ext cx="8229600" cy="4525963"/>
          </a:xfrm>
        </p:spPr>
        <p:txBody>
          <a:bodyPr/>
          <a:lstStyle/>
          <a:p>
            <a:pPr>
              <a:spcAft>
                <a:spcPts val="1200"/>
              </a:spcAft>
            </a:pPr>
            <a:r>
              <a:rPr lang="en-US" dirty="0"/>
              <a:t>A </a:t>
            </a:r>
            <a:r>
              <a:rPr lang="en-US" dirty="0">
                <a:solidFill>
                  <a:srgbClr val="5034F8"/>
                </a:solidFill>
              </a:rPr>
              <a:t>collection of related sets of information </a:t>
            </a:r>
            <a:r>
              <a:rPr lang="en-US" dirty="0"/>
              <a:t>that is composed of separate elements but can be manipulated as a unit by a computer </a:t>
            </a:r>
            <a:r>
              <a:rPr lang="en-US" sz="2400" dirty="0"/>
              <a:t>(Wikipedia)</a:t>
            </a:r>
          </a:p>
          <a:p>
            <a:r>
              <a:rPr lang="en-US" dirty="0"/>
              <a:t>Their typical form is as </a:t>
            </a:r>
            <a:r>
              <a:rPr lang="en-US" dirty="0">
                <a:solidFill>
                  <a:srgbClr val="5034F8"/>
                </a:solidFill>
              </a:rPr>
              <a:t>spreadsheets</a:t>
            </a:r>
            <a:r>
              <a:rPr lang="en-US" dirty="0"/>
              <a:t>.</a:t>
            </a:r>
          </a:p>
          <a:p>
            <a:r>
              <a:rPr lang="en-US" sz="2400" dirty="0"/>
              <a:t>Usually Survey Data (Excel, </a:t>
            </a:r>
            <a:r>
              <a:rPr lang="en-CA" sz="2400" dirty="0"/>
              <a:t>SurveyMonkey or Qualtrics)</a:t>
            </a:r>
            <a:endParaRPr lang="en-US" sz="2400" dirty="0"/>
          </a:p>
          <a:p>
            <a:r>
              <a:rPr lang="en-US" sz="2400" dirty="0"/>
              <a:t>But also: </a:t>
            </a:r>
            <a:r>
              <a:rPr lang="en-CA" sz="2400" dirty="0"/>
              <a:t>responses from social media data gathered from Facebook, LinkedIn or Twitter using </a:t>
            </a:r>
            <a:r>
              <a:rPr lang="en-CA" sz="2400" dirty="0" err="1"/>
              <a:t>NCapture</a:t>
            </a:r>
            <a:r>
              <a:rPr lang="en-CA" sz="2400" dirty="0"/>
              <a:t>.</a:t>
            </a:r>
          </a:p>
          <a:p>
            <a:endParaRPr lang="en-US" dirty="0"/>
          </a:p>
        </p:txBody>
      </p:sp>
    </p:spTree>
    <p:extLst>
      <p:ext uri="{BB962C8B-B14F-4D97-AF65-F5344CB8AC3E}">
        <p14:creationId xmlns:p14="http://schemas.microsoft.com/office/powerpoint/2010/main" val="599571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p:txBody>
          <a:bodyPr/>
          <a:lstStyle/>
          <a:p>
            <a:r>
              <a:rPr lang="en-US" dirty="0"/>
              <a:t>That’s what we mean:</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2">
            <a:extLst>
              <a:ext uri="{28A0092B-C50C-407E-A947-70E740481C1C}">
                <a14:useLocalDpi xmlns:a14="http://schemas.microsoft.com/office/drawing/2010/main" val="0"/>
              </a:ext>
            </a:extLst>
          </a:blip>
          <a:srcRect b="32590"/>
          <a:stretch/>
        </p:blipFill>
        <p:spPr>
          <a:xfrm>
            <a:off x="12413" y="1696233"/>
            <a:ext cx="9144000" cy="3465534"/>
          </a:xfrm>
          <a:prstGeom prst="rect">
            <a:avLst/>
          </a:prstGeom>
        </p:spPr>
      </p:pic>
    </p:spTree>
    <p:extLst>
      <p:ext uri="{BB962C8B-B14F-4D97-AF65-F5344CB8AC3E}">
        <p14:creationId xmlns:p14="http://schemas.microsoft.com/office/powerpoint/2010/main" val="296820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1DA-5E35-4C9C-BBC8-B8E0DC22DF62}"/>
              </a:ext>
            </a:extLst>
          </p:cNvPr>
          <p:cNvSpPr>
            <a:spLocks noGrp="1"/>
          </p:cNvSpPr>
          <p:nvPr>
            <p:ph type="title"/>
          </p:nvPr>
        </p:nvSpPr>
        <p:spPr>
          <a:xfrm>
            <a:off x="469613" y="260648"/>
            <a:ext cx="8229600" cy="1143000"/>
          </a:xfrm>
        </p:spPr>
        <p:txBody>
          <a:bodyPr/>
          <a:lstStyle/>
          <a:p>
            <a:r>
              <a:rPr lang="en-US" dirty="0"/>
              <a:t>Headers </a:t>
            </a:r>
            <a:br>
              <a:rPr lang="en-US" dirty="0"/>
            </a:br>
            <a:r>
              <a:rPr lang="en-US" sz="2400" dirty="0"/>
              <a:t>(Preferably Row 1)</a:t>
            </a:r>
          </a:p>
        </p:txBody>
      </p:sp>
      <p:pic>
        <p:nvPicPr>
          <p:cNvPr id="7" name="Picture 6">
            <a:extLst>
              <a:ext uri="{FF2B5EF4-FFF2-40B4-BE49-F238E27FC236}">
                <a16:creationId xmlns:a16="http://schemas.microsoft.com/office/drawing/2014/main" id="{ED68780A-A1C4-4759-BE71-2C704D91B20B}"/>
              </a:ext>
            </a:extLst>
          </p:cNvPr>
          <p:cNvPicPr>
            <a:picLocks noChangeAspect="1"/>
          </p:cNvPicPr>
          <p:nvPr/>
        </p:nvPicPr>
        <p:blipFill rotWithShape="1">
          <a:blip r:embed="rId2">
            <a:extLst>
              <a:ext uri="{28A0092B-C50C-407E-A947-70E740481C1C}">
                <a14:useLocalDpi xmlns:a14="http://schemas.microsoft.com/office/drawing/2010/main" val="0"/>
              </a:ext>
            </a:extLst>
          </a:blip>
          <a:srcRect t="28102" r="45100" b="32590"/>
          <a:stretch/>
        </p:blipFill>
        <p:spPr>
          <a:xfrm>
            <a:off x="0" y="1844824"/>
            <a:ext cx="9122936" cy="3672408"/>
          </a:xfrm>
          <a:prstGeom prst="rect">
            <a:avLst/>
          </a:prstGeom>
        </p:spPr>
      </p:pic>
      <p:sp>
        <p:nvSpPr>
          <p:cNvPr id="4" name="Rectangle 3">
            <a:extLst>
              <a:ext uri="{FF2B5EF4-FFF2-40B4-BE49-F238E27FC236}">
                <a16:creationId xmlns:a16="http://schemas.microsoft.com/office/drawing/2014/main" id="{417C2559-36FD-47D3-AB0D-C44DEA9E0FFE}"/>
              </a:ext>
            </a:extLst>
          </p:cNvPr>
          <p:cNvSpPr/>
          <p:nvPr/>
        </p:nvSpPr>
        <p:spPr>
          <a:xfrm>
            <a:off x="21064" y="2420888"/>
            <a:ext cx="9122936" cy="288032"/>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56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4070-2ADB-4F18-9319-F7B4EBE56A4F}"/>
              </a:ext>
            </a:extLst>
          </p:cNvPr>
          <p:cNvSpPr>
            <a:spLocks noGrp="1"/>
          </p:cNvSpPr>
          <p:nvPr>
            <p:ph type="title"/>
          </p:nvPr>
        </p:nvSpPr>
        <p:spPr>
          <a:xfrm>
            <a:off x="1115616" y="161106"/>
            <a:ext cx="8229600" cy="1143000"/>
          </a:xfrm>
        </p:spPr>
        <p:txBody>
          <a:bodyPr/>
          <a:lstStyle/>
          <a:p>
            <a:r>
              <a:rPr lang="en-US" sz="4200" dirty="0"/>
              <a:t>Open- vs. close-ended questions</a:t>
            </a:r>
          </a:p>
        </p:txBody>
      </p:sp>
      <p:sp>
        <p:nvSpPr>
          <p:cNvPr id="3" name="Content Placeholder 2">
            <a:extLst>
              <a:ext uri="{FF2B5EF4-FFF2-40B4-BE49-F238E27FC236}">
                <a16:creationId xmlns:a16="http://schemas.microsoft.com/office/drawing/2014/main" id="{BB232AF9-71C4-4E22-A321-A1189193AD94}"/>
              </a:ext>
            </a:extLst>
          </p:cNvPr>
          <p:cNvSpPr>
            <a:spLocks noGrp="1"/>
          </p:cNvSpPr>
          <p:nvPr>
            <p:ph idx="1"/>
          </p:nvPr>
        </p:nvSpPr>
        <p:spPr>
          <a:xfrm>
            <a:off x="457200" y="1700809"/>
            <a:ext cx="8229600" cy="3024336"/>
          </a:xfrm>
        </p:spPr>
        <p:txBody>
          <a:bodyPr/>
          <a:lstStyle/>
          <a:p>
            <a:pPr marL="0" indent="0">
              <a:buNone/>
            </a:pPr>
            <a:r>
              <a:rPr lang="en-US" dirty="0"/>
              <a:t>An </a:t>
            </a:r>
            <a:r>
              <a:rPr lang="en-US" b="1" dirty="0"/>
              <a:t>open</a:t>
            </a:r>
            <a:r>
              <a:rPr lang="en-US" dirty="0"/>
              <a:t>-</a:t>
            </a:r>
            <a:r>
              <a:rPr lang="en-US" b="1" dirty="0"/>
              <a:t>ended question</a:t>
            </a:r>
            <a:r>
              <a:rPr lang="en-US" dirty="0"/>
              <a:t> is designed to encourage a full, meaningful answer using the subject's own knowledge and/or feelings. It is the opposite of a closed-</a:t>
            </a:r>
            <a:r>
              <a:rPr lang="en-US" b="1" dirty="0"/>
              <a:t>ended question</a:t>
            </a:r>
            <a:r>
              <a:rPr lang="en-US" dirty="0"/>
              <a:t>, which encourages a short or single-word answer.</a:t>
            </a:r>
          </a:p>
          <a:p>
            <a:pPr marL="0" indent="0">
              <a:buNone/>
            </a:pPr>
            <a:r>
              <a:rPr lang="en-US" sz="1800" dirty="0"/>
              <a:t>(</a:t>
            </a:r>
            <a:r>
              <a:rPr lang="en-US" sz="1800" dirty="0">
                <a:hlinkClick r:id="rId2"/>
              </a:rPr>
              <a:t>Media College, accessed Oct.9, 2018</a:t>
            </a:r>
            <a:r>
              <a:rPr lang="en-US" sz="1800" dirty="0"/>
              <a:t>)</a:t>
            </a:r>
          </a:p>
        </p:txBody>
      </p:sp>
    </p:spTree>
    <p:extLst>
      <p:ext uri="{BB962C8B-B14F-4D97-AF65-F5344CB8AC3E}">
        <p14:creationId xmlns:p14="http://schemas.microsoft.com/office/powerpoint/2010/main" val="688867696"/>
      </p:ext>
    </p:extLst>
  </p:cSld>
  <p:clrMapOvr>
    <a:masterClrMapping/>
  </p:clrMapOvr>
</p:sld>
</file>

<file path=ppt/theme/theme1.xml><?xml version="1.0" encoding="utf-8"?>
<a:theme xmlns:a="http://schemas.openxmlformats.org/drawingml/2006/main" name="R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RCTheme</Template>
  <TotalTime>42412</TotalTime>
  <Words>2585</Words>
  <Application>Microsoft Office PowerPoint</Application>
  <PresentationFormat>On-screen Show (4:3)</PresentationFormat>
  <Paragraphs>338</Paragraphs>
  <Slides>45</Slides>
  <Notes>19</Notes>
  <HiddenSlides>16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Verdana</vt:lpstr>
      <vt:lpstr>WhitneyHTF-Bold</vt:lpstr>
      <vt:lpstr>Wingdings</vt:lpstr>
      <vt:lpstr>RCTheme</vt:lpstr>
      <vt:lpstr>Office Theme</vt:lpstr>
      <vt:lpstr>PowerPoint Presentation</vt:lpstr>
      <vt:lpstr>Welcome to the  Research Commons!</vt:lpstr>
      <vt:lpstr>Getting NVivo</vt:lpstr>
      <vt:lpstr>Learning Objectives</vt:lpstr>
      <vt:lpstr>Add PC/MAC to Your Zoom Name</vt:lpstr>
      <vt:lpstr>Datasets</vt:lpstr>
      <vt:lpstr>That’s what we mean:</vt:lpstr>
      <vt:lpstr>Headers  (Preferably Row 1)</vt:lpstr>
      <vt:lpstr>Open- vs. close-ended questions</vt:lpstr>
      <vt:lpstr>Which is which? Chat Waterfall</vt:lpstr>
      <vt:lpstr>Why distinguish?</vt:lpstr>
      <vt:lpstr>Importance of Identifier</vt:lpstr>
      <vt:lpstr>Cases</vt:lpstr>
      <vt:lpstr>Attributes and Values </vt:lpstr>
      <vt:lpstr>Case classifications</vt:lpstr>
      <vt:lpstr>Case classifications</vt:lpstr>
      <vt:lpstr>All together now</vt:lpstr>
      <vt:lpstr>Match NVivo objects and their description</vt:lpstr>
      <vt:lpstr>Open-ended data (turn to nodes)</vt:lpstr>
      <vt:lpstr>Task 1</vt:lpstr>
      <vt:lpstr>PowerPoint Presentation</vt:lpstr>
      <vt:lpstr>PowerPoint Presentation</vt:lpstr>
      <vt:lpstr>What is a query?</vt:lpstr>
      <vt:lpstr>PowerPoint Presentation</vt:lpstr>
      <vt:lpstr>PowerPoint Presentation</vt:lpstr>
      <vt:lpstr>PowerPoint Presentation</vt:lpstr>
      <vt:lpstr>Nodes AND 1 attribute</vt:lpstr>
      <vt:lpstr>Nodes AND 1 attribute</vt:lpstr>
      <vt:lpstr>Task 2</vt:lpstr>
      <vt:lpstr>Visualizations in NVivo</vt:lpstr>
      <vt:lpstr>Visualizations in NVivo</vt:lpstr>
      <vt:lpstr>Task 3</vt:lpstr>
      <vt:lpstr>Crosstab queries</vt:lpstr>
      <vt:lpstr>Nodes AND 2 attributes</vt:lpstr>
      <vt:lpstr>Nodes AND attributes</vt:lpstr>
      <vt:lpstr>Task 3</vt:lpstr>
      <vt:lpstr>PowerPoint Presentation</vt:lpstr>
      <vt:lpstr>Task 4</vt:lpstr>
      <vt:lpstr>NVIVO’s Usefulness for Literature Reviews (show example)</vt:lpstr>
      <vt:lpstr>NVIVO and Reference Managers</vt:lpstr>
      <vt:lpstr>Task 5</vt:lpstr>
      <vt:lpstr>Match NVivo objects and their description</vt:lpstr>
      <vt:lpstr>Self-reflection</vt:lpstr>
      <vt:lpstr>PowerPoint Presentation</vt:lpstr>
      <vt:lpstr>Wrap-Up</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NVivo Workshop 2 Classifications &amp; Datasets</dc:title>
  <dc:creator>Jose Arias Bustamante</dc:creator>
  <cp:lastModifiedBy>Amir Michalovich</cp:lastModifiedBy>
  <cp:revision>763</cp:revision>
  <dcterms:created xsi:type="dcterms:W3CDTF">2012-02-09T07:01:54Z</dcterms:created>
  <dcterms:modified xsi:type="dcterms:W3CDTF">2021-10-07T01:47:52Z</dcterms:modified>
</cp:coreProperties>
</file>